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modernComment_101_0.xml" ContentType="application/vnd.ms-powerpoint.comments+xml"/>
  <Override PartName="/ppt/notesSlides/notesSlide3.xml" ContentType="application/vnd.openxmlformats-officedocument.presentationml.notesSlide+xml"/>
  <Override PartName="/ppt/comments/modernComment_102_0.xml" ContentType="application/vnd.ms-powerpoint.comment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omments/modernComment_105_0.xml" ContentType="application/vnd.ms-powerpoint.comments+xml"/>
  <Override PartName="/ppt/notesSlides/notesSlide7.xml" ContentType="application/vnd.openxmlformats-officedocument.presentationml.notesSlide+xml"/>
  <Override PartName="/ppt/notesSlides/notesSlide8.xml" ContentType="application/vnd.openxmlformats-officedocument.presentationml.notesSlide+xml"/>
  <Override PartName="/ppt/comments/modernComment_107_0.xml" ContentType="application/vnd.ms-powerpoint.comment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omments/modernComment_109_0.xml" ContentType="application/vnd.ms-powerpoint.comment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omments/modernComment_10C_0.xml" ContentType="application/vnd.ms-powerpoint.comments+xml"/>
  <Override PartName="/ppt/notesSlides/notesSlide1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
  </p:notesMasterIdLst>
  <p:sldIdLst>
    <p:sldId id="256" r:id="rId2"/>
    <p:sldId id="257" r:id="rId3"/>
    <p:sldId id="258" r:id="rId4"/>
    <p:sldId id="270" r:id="rId5"/>
    <p:sldId id="271" r:id="rId6"/>
    <p:sldId id="259" r:id="rId7"/>
    <p:sldId id="260" r:id="rId8"/>
    <p:sldId id="261" r:id="rId9"/>
    <p:sldId id="262" r:id="rId10"/>
    <p:sldId id="263" r:id="rId11"/>
    <p:sldId id="264" r:id="rId12"/>
    <p:sldId id="265" r:id="rId13"/>
    <p:sldId id="266" r:id="rId14"/>
    <p:sldId id="267" r:id="rId15"/>
    <p:sldId id="268" r:id="rId16"/>
    <p:sldId id="269" r:id="rId17"/>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A7AC83B-3784-DA96-EC29-D729C1F6E568}" name="Jonathan Baker" initials="JB" userId="S::jonathanb@egcgroup.com::7045397e-c077-40f6-a446-b5788b4343e9" providerId="AD"/>
  <p188:author id="{5C8B5878-BE97-5B02-46BC-766579E6B7DF}" name="Nicole Silva (Raydeus)" initials="NS(" userId="S::nicoles@raydeuslocal.com::0ea19c87-110b-4532-8fac-92268f03f991"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FB7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1478"/>
    <p:restoredTop sz="94610"/>
  </p:normalViewPr>
  <p:slideViewPr>
    <p:cSldViewPr snapToGrid="0" snapToObjects="1">
      <p:cViewPr varScale="1">
        <p:scale>
          <a:sx n="150" d="100"/>
          <a:sy n="150" d="100"/>
        </p:scale>
        <p:origin x="184" y="2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8/10/relationships/authors" Target="authors.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omments/modernComment_101_0.xml><?xml version="1.0" encoding="utf-8"?>
<p188:cmLst xmlns:a="http://schemas.openxmlformats.org/drawingml/2006/main" xmlns:r="http://schemas.openxmlformats.org/officeDocument/2006/relationships" xmlns:p188="http://schemas.microsoft.com/office/powerpoint/2018/8/main">
  <p188:cm id="{EB96A1F2-558B-48BF-A637-F6CFA3901B3E}" authorId="{2A7AC83B-3784-DA96-EC29-D729C1F6E568}" created="2026-07-06T16:31:34.025">
    <ac:deMkLst xmlns:ac="http://schemas.microsoft.com/office/drawing/2013/main/command">
      <pc:docMk xmlns:pc="http://schemas.microsoft.com/office/powerpoint/2013/main/command"/>
      <pc:sldMk xmlns:pc="http://schemas.microsoft.com/office/powerpoint/2013/main/command" cId="0" sldId="257"/>
      <ac:spMk id="4" creationId="{00000000-0000-0000-0000-000000000000}"/>
    </ac:deMkLst>
    <p188:txBody>
      <a:bodyPr/>
      <a:lstStyle/>
      <a:p>
        <a:r>
          <a:rPr lang="en-US"/>
          <a:t>Suggested revision to text section:
An Individualized Education Program (IEP) is a legally binding agreement between you and the school district; it is not just paperwork.</a:t>
        </a:r>
      </a:p>
    </p188:txBody>
    <p188:extLst>
      <p:ext xmlns:p="http://schemas.openxmlformats.org/presentationml/2006/main" uri="{57CB4572-C831-44C2-8A1C-0ADB6CCDFE69}">
        <p223:reactions xmlns:p223="http://schemas.microsoft.com/office/powerpoint/2022/03/main">
          <p223:rxn type="👍">
            <p223:instance time="2026-07-06T20:18:32.549" authorId="{5C8B5878-BE97-5B02-46BC-766579E6B7DF}"/>
          </p223:rxn>
        </p223:reactions>
      </p:ext>
    </p188:extLst>
  </p188:cm>
</p188:cmLst>
</file>

<file path=ppt/comments/modernComment_102_0.xml><?xml version="1.0" encoding="utf-8"?>
<p188:cmLst xmlns:a="http://schemas.openxmlformats.org/drawingml/2006/main" xmlns:r="http://schemas.openxmlformats.org/officeDocument/2006/relationships" xmlns:p188="http://schemas.microsoft.com/office/powerpoint/2018/8/main">
  <p188:cm id="{DD048306-E0D7-4131-9E01-57872E224281}" authorId="{2A7AC83B-3784-DA96-EC29-D729C1F6E568}" created="2026-07-06T16:34:45.483">
    <ac:txMkLst xmlns:ac="http://schemas.microsoft.com/office/drawing/2013/main/command">
      <pc:docMk xmlns:pc="http://schemas.microsoft.com/office/powerpoint/2013/main/command"/>
      <pc:sldMk xmlns:pc="http://schemas.microsoft.com/office/powerpoint/2013/main/command" cId="0" sldId="258"/>
      <ac:spMk id="12" creationId="{00000000-0000-0000-0000-000000000000}"/>
      <ac:txMk cp="112">
        <ac:context len="206" hash="3001632059"/>
      </ac:txMk>
    </ac:txMkLst>
    <p188:pos x="1317804" y="1257088"/>
    <p188:txBody>
      <a:bodyPr/>
      <a:lstStyle/>
      <a:p>
        <a:r>
          <a:rPr lang="en-US"/>
          <a:t>Suggested revision to this line:
Taking part in group projects</a:t>
        </a:r>
      </a:p>
    </p188:txBody>
    <p188:extLst>
      <p:ext xmlns:p="http://schemas.openxmlformats.org/presentationml/2006/main" uri="{57CB4572-C831-44C2-8A1C-0ADB6CCDFE69}">
        <p223:reactions xmlns:p223="http://schemas.microsoft.com/office/powerpoint/2022/03/main">
          <p223:rxn type="👍">
            <p223:instance time="2026-07-06T20:19:12.717" authorId="{5C8B5878-BE97-5B02-46BC-766579E6B7DF}"/>
          </p223:rxn>
        </p223:reactions>
      </p:ext>
    </p188:extLst>
  </p188:cm>
</p188:cmLst>
</file>

<file path=ppt/comments/modernComment_105_0.xml><?xml version="1.0" encoding="utf-8"?>
<p188:cmLst xmlns:a="http://schemas.openxmlformats.org/drawingml/2006/main" xmlns:r="http://schemas.openxmlformats.org/officeDocument/2006/relationships" xmlns:p188="http://schemas.microsoft.com/office/powerpoint/2018/8/main">
  <p188:cm id="{944C2136-1A38-40BB-9795-229395874436}" authorId="{2A7AC83B-3784-DA96-EC29-D729C1F6E568}" created="2026-07-06T17:05:52.430">
    <ac:deMkLst xmlns:ac="http://schemas.microsoft.com/office/drawing/2013/main/command">
      <pc:docMk xmlns:pc="http://schemas.microsoft.com/office/powerpoint/2013/main/command"/>
      <pc:sldMk xmlns:pc="http://schemas.microsoft.com/office/powerpoint/2013/main/command" cId="0" sldId="261"/>
      <ac:spMk id="30" creationId="{00000000-0000-0000-0000-000000000000}"/>
    </ac:deMkLst>
    <p188:txBody>
      <a:bodyPr/>
      <a:lstStyle/>
      <a:p>
        <a:r>
          <a:rPr lang="en-US"/>
          <a:t>Please check this text block It reads like an instruction for text to be placed. Confirm if it is O.K. as it is or needs to be changed.</a:t>
        </a:r>
      </a:p>
    </p188:txBody>
  </p188:cm>
  <p188:cm id="{009CB281-6699-4E68-B216-8C48DEF4D97E}" authorId="{2A7AC83B-3784-DA96-EC29-D729C1F6E568}" created="2026-07-06T17:14:30.112">
    <ac:deMkLst xmlns:ac="http://schemas.microsoft.com/office/drawing/2013/main/command">
      <pc:docMk xmlns:pc="http://schemas.microsoft.com/office/powerpoint/2013/main/command"/>
      <pc:sldMk xmlns:pc="http://schemas.microsoft.com/office/powerpoint/2013/main/command" cId="0" sldId="261"/>
      <ac:spMk id="31" creationId="{00000000-0000-0000-0000-000000000000}"/>
    </ac:deMkLst>
    <p188:txBody>
      <a:bodyPr/>
      <a:lstStyle/>
      <a:p>
        <a:r>
          <a:rPr lang="en-US"/>
          <a:t>Confirm if the text in this box is correct as well.</a:t>
        </a:r>
      </a:p>
    </p188:txBody>
  </p188:cm>
</p188:cmLst>
</file>

<file path=ppt/comments/modernComment_107_0.xml><?xml version="1.0" encoding="utf-8"?>
<p188:cmLst xmlns:a="http://schemas.openxmlformats.org/drawingml/2006/main" xmlns:r="http://schemas.openxmlformats.org/officeDocument/2006/relationships" xmlns:p188="http://schemas.microsoft.com/office/powerpoint/2018/8/main">
  <p188:cm id="{48C0C43B-0DF2-4AB0-8F66-826EEFF57F18}" authorId="{2A7AC83B-3784-DA96-EC29-D729C1F6E568}" created="2026-07-06T17:45:26.805">
    <ac:txMkLst xmlns:ac="http://schemas.microsoft.com/office/drawing/2013/main/command">
      <pc:docMk xmlns:pc="http://schemas.microsoft.com/office/powerpoint/2013/main/command"/>
      <pc:sldMk xmlns:pc="http://schemas.microsoft.com/office/powerpoint/2013/main/command" cId="0" sldId="263"/>
      <ac:spMk id="38" creationId="{00000000-0000-0000-0000-000000000000}"/>
      <ac:txMk cp="32">
        <ac:context len="68" hash="2581497478"/>
      </ac:txMk>
    </ac:txMkLst>
    <p188:pos x="1980841" y="454511"/>
    <p188:txBody>
      <a:bodyPr/>
      <a:lstStyle/>
      <a:p>
        <a:r>
          <a:rPr lang="en-US"/>
          <a:t>Confirm listing “Alex”. Should it be just “student”?</a:t>
        </a:r>
      </a:p>
    </p188:txBody>
    <p188:extLst>
      <p:ext xmlns:p="http://schemas.openxmlformats.org/presentationml/2006/main" uri="{57CB4572-C831-44C2-8A1C-0ADB6CCDFE69}">
        <p223:reactions xmlns:p223="http://schemas.microsoft.com/office/powerpoint/2022/03/main">
          <p223:rxn type="👍">
            <p223:instance time="2026-07-06T20:22:57.684" authorId="{5C8B5878-BE97-5B02-46BC-766579E6B7DF}"/>
          </p223:rxn>
        </p223:reactions>
      </p:ext>
    </p188:extLst>
  </p188:cm>
  <p188:cm id="{D0D09865-A8E3-40D8-A2BF-7EDEDF382604}" authorId="{2A7AC83B-3784-DA96-EC29-D729C1F6E568}" created="2026-07-06T17:47:12.734">
    <ac:txMkLst xmlns:ac="http://schemas.microsoft.com/office/drawing/2013/main/command">
      <pc:docMk xmlns:pc="http://schemas.microsoft.com/office/powerpoint/2013/main/command"/>
      <pc:sldMk xmlns:pc="http://schemas.microsoft.com/office/powerpoint/2013/main/command" cId="0" sldId="263"/>
      <ac:spMk id="42" creationId="{00000000-0000-0000-0000-000000000000}"/>
      <ac:txMk cp="0" len="85">
        <ac:context len="86" hash="3166687664"/>
      </ac:txMk>
    </ac:txMkLst>
    <p188:pos x="3767866" y="185928"/>
    <p188:txBody>
      <a:bodyPr/>
      <a:lstStyle/>
      <a:p>
        <a:r>
          <a:rPr lang="en-US"/>
          <a:t>Not sure about the meaning of this. Should the “o” in “Over summer” be capitalized to show that these are different options?</a:t>
        </a:r>
      </a:p>
    </p188:txBody>
    <p188:extLst>
      <p:ext xmlns:p="http://schemas.openxmlformats.org/presentationml/2006/main" uri="{57CB4572-C831-44C2-8A1C-0ADB6CCDFE69}">
        <p223:reactions xmlns:p223="http://schemas.microsoft.com/office/powerpoint/2022/03/main">
          <p223:rxn type="👍">
            <p223:instance time="2026-07-06T20:23:32.820" authorId="{5C8B5878-BE97-5B02-46BC-766579E6B7DF}"/>
          </p223:rxn>
        </p223:reactions>
      </p:ext>
    </p188:extLst>
  </p188:cm>
  <p188:cm id="{87D0A789-F664-476C-A945-77B272E672C7}" authorId="{2A7AC83B-3784-DA96-EC29-D729C1F6E568}" created="2026-07-06T17:47:35.458">
    <ac:txMkLst xmlns:ac="http://schemas.microsoft.com/office/drawing/2013/main/command">
      <pc:docMk xmlns:pc="http://schemas.microsoft.com/office/powerpoint/2013/main/command"/>
      <pc:sldMk xmlns:pc="http://schemas.microsoft.com/office/powerpoint/2013/main/command" cId="0" sldId="263"/>
      <ac:spMk id="46" creationId="{00000000-0000-0000-0000-000000000000}"/>
      <ac:txMk cp="0" len="2">
        <ac:context len="36" hash="2044580465"/>
      </ac:txMk>
    </ac:txMkLst>
    <p188:pos x="372932" y="329901"/>
    <p188:txBody>
      <a:bodyPr/>
      <a:lstStyle/>
      <a:p>
        <a:r>
          <a:rPr lang="en-US"/>
          <a:t>Confirm double check mark.</a:t>
        </a:r>
      </a:p>
    </p188:txBody>
    <p188:extLst>
      <p:ext xmlns:p="http://schemas.openxmlformats.org/presentationml/2006/main" uri="{57CB4572-C831-44C2-8A1C-0ADB6CCDFE69}">
        <p223:reactions xmlns:p223="http://schemas.microsoft.com/office/powerpoint/2022/03/main">
          <p223:rxn type="👍">
            <p223:instance time="2026-07-06T20:23:39.215" authorId="{5C8B5878-BE97-5B02-46BC-766579E6B7DF}"/>
          </p223:rxn>
        </p223:reactions>
      </p:ext>
    </p188:extLst>
  </p188:cm>
</p188:cmLst>
</file>

<file path=ppt/comments/modernComment_109_0.xml><?xml version="1.0" encoding="utf-8"?>
<p188:cmLst xmlns:a="http://schemas.openxmlformats.org/drawingml/2006/main" xmlns:r="http://schemas.openxmlformats.org/officeDocument/2006/relationships" xmlns:p188="http://schemas.microsoft.com/office/powerpoint/2018/8/main">
  <p188:cm id="{B4A77481-F57A-499D-9938-777835A79711}" authorId="{2A7AC83B-3784-DA96-EC29-D729C1F6E568}" created="2026-07-06T17:58:40.988">
    <ac:txMkLst xmlns:ac="http://schemas.microsoft.com/office/drawing/2013/main/command">
      <pc:docMk xmlns:pc="http://schemas.microsoft.com/office/powerpoint/2013/main/command"/>
      <pc:sldMk xmlns:pc="http://schemas.microsoft.com/office/powerpoint/2013/main/command" cId="0" sldId="265"/>
      <ac:spMk id="21" creationId="{00000000-0000-0000-0000-000000000000}"/>
      <ac:txMk cp="127">
        <ac:context len="128" hash="1477456747"/>
      </ac:txMk>
    </ac:txMkLst>
    <p188:pos x="2990626" y="370064"/>
    <p188:txBody>
      <a:bodyPr/>
      <a:lstStyle/>
      <a:p>
        <a:r>
          <a:rPr lang="en-US"/>
          <a:t>Suggest revising to:
You have a legal right to take time to review.</a:t>
        </a:r>
      </a:p>
    </p188:txBody>
    <p188:extLst>
      <p:ext xmlns:p="http://schemas.openxmlformats.org/presentationml/2006/main" uri="{57CB4572-C831-44C2-8A1C-0ADB6CCDFE69}">
        <p223:reactions xmlns:p223="http://schemas.microsoft.com/office/powerpoint/2022/03/main">
          <p223:rxn type="👍">
            <p223:instance time="2026-07-06T20:26:32.901" authorId="{5C8B5878-BE97-5B02-46BC-766579E6B7DF}"/>
          </p223:rxn>
        </p223:reactions>
      </p:ext>
    </p188:extLst>
  </p188:cm>
</p188:cmLst>
</file>

<file path=ppt/comments/modernComment_10C_0.xml><?xml version="1.0" encoding="utf-8"?>
<p188:cmLst xmlns:a="http://schemas.openxmlformats.org/drawingml/2006/main" xmlns:r="http://schemas.openxmlformats.org/officeDocument/2006/relationships" xmlns:p188="http://schemas.microsoft.com/office/powerpoint/2018/8/main">
  <p188:cm id="{AE0FAE23-8530-487C-9B75-91A56F384ACE}" authorId="{2A7AC83B-3784-DA96-EC29-D729C1F6E568}" created="2026-07-06T18:13:31.768">
    <ac:deMkLst xmlns:ac="http://schemas.microsoft.com/office/drawing/2013/main/command">
      <pc:docMk xmlns:pc="http://schemas.microsoft.com/office/powerpoint/2013/main/command"/>
      <pc:sldMk xmlns:pc="http://schemas.microsoft.com/office/powerpoint/2013/main/command" cId="0" sldId="268"/>
      <ac:spMk id="23" creationId="{00000000-0000-0000-0000-000000000000}"/>
    </ac:deMkLst>
    <p188:txBody>
      <a:bodyPr/>
      <a:lstStyle/>
      <a:p>
        <a:r>
          <a:rPr lang="en-US"/>
          <a:t>These text boxes did not have coloring over text to show “red flags.” I placed them where I *thought* they would work. Please review.</a:t>
        </a:r>
      </a:p>
    </p188:txBody>
    <p188:extLst>
      <p:ext xmlns:p="http://schemas.openxmlformats.org/presentationml/2006/main" uri="{57CB4572-C831-44C2-8A1C-0ADB6CCDFE69}">
        <p223:reactions xmlns:p223="http://schemas.microsoft.com/office/powerpoint/2022/03/main">
          <p223:rxn type="👍">
            <p223:instance time="2026-07-06T20:27:03.615" authorId="{5C8B5878-BE97-5B02-46BC-766579E6B7DF}"/>
          </p223:rxn>
        </p223:reactions>
      </p:ext>
    </p188:extLst>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831918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dirty="0"/>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18/10/relationships/comments" Target="../comments/modernComment_107_0.xml"/><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microsoft.com/office/2018/10/relationships/comments" Target="../comments/modernComment_109_0.xml"/><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microsoft.com/office/2018/10/relationships/comments" Target="../comments/modernComment_10C_0.xml"/><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microsoft.com/office/2018/10/relationships/comments" Target="../comments/modernComment_101_0.xml"/><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microsoft.com/office/2018/10/relationships/comments" Target="../comments/modernComment_102_0.xml"/><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microsoft.com/office/2018/10/relationships/comments" Target="../comments/modernComment_105_0.xml"/><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a:effectLst/>
      </p:bgPr>
    </p:bg>
    <p:spTree>
      <p:nvGrpSpPr>
        <p:cNvPr id="1" name=""/>
        <p:cNvGrpSpPr/>
        <p:nvPr/>
      </p:nvGrpSpPr>
      <p:grpSpPr>
        <a:xfrm>
          <a:off x="0" y="0"/>
          <a:ext cx="0" cy="0"/>
          <a:chOff x="0" y="0"/>
          <a:chExt cx="0" cy="0"/>
        </a:xfrm>
      </p:grpSpPr>
      <p:sp>
        <p:nvSpPr>
          <p:cNvPr id="2" name="Shape 0"/>
          <p:cNvSpPr/>
          <p:nvPr/>
        </p:nvSpPr>
        <p:spPr>
          <a:xfrm>
            <a:off x="0" y="0"/>
            <a:ext cx="109728" cy="5143500"/>
          </a:xfrm>
          <a:prstGeom prst="rect">
            <a:avLst/>
          </a:prstGeom>
          <a:solidFill>
            <a:srgbClr val="028090"/>
          </a:solidFill>
          <a:ln/>
        </p:spPr>
        <p:txBody>
          <a:bodyPr/>
          <a:lstStyle/>
          <a:p>
            <a:endParaRPr lang="en-US" dirty="0"/>
          </a:p>
        </p:txBody>
      </p:sp>
      <p:sp>
        <p:nvSpPr>
          <p:cNvPr id="6" name="Text 4"/>
          <p:cNvSpPr/>
          <p:nvPr/>
        </p:nvSpPr>
        <p:spPr>
          <a:xfrm>
            <a:off x="457200" y="640080"/>
            <a:ext cx="7772400" cy="1370863"/>
          </a:xfrm>
          <a:prstGeom prst="rect">
            <a:avLst/>
          </a:prstGeom>
          <a:noFill/>
          <a:ln/>
        </p:spPr>
        <p:txBody>
          <a:bodyPr wrap="square" rtlCol="0" anchor="t"/>
          <a:lstStyle/>
          <a:p>
            <a:pPr marL="0" indent="0" algn="l">
              <a:buNone/>
            </a:pPr>
            <a:r>
              <a:rPr lang="en-US" sz="4000" b="1" dirty="0">
                <a:solidFill>
                  <a:srgbClr val="FFFFFF"/>
                </a:solidFill>
                <a:latin typeface="Century Gothic" panose="020B0502020202020204" pitchFamily="34" charset="0"/>
                <a:ea typeface="Trebuchet MS" pitchFamily="34" charset="-122"/>
                <a:cs typeface="Trebuchet MS" pitchFamily="34" charset="-120"/>
              </a:rPr>
              <a:t>Understanding Your</a:t>
            </a:r>
            <a:endParaRPr lang="en-US" sz="4000" dirty="0">
              <a:latin typeface="Century Gothic" panose="020B0502020202020204" pitchFamily="34" charset="0"/>
            </a:endParaRPr>
          </a:p>
          <a:p>
            <a:pPr marL="0" indent="0" algn="l">
              <a:buNone/>
            </a:pPr>
            <a:r>
              <a:rPr lang="en-US" sz="4000" b="1" dirty="0">
                <a:solidFill>
                  <a:srgbClr val="FFFFFF"/>
                </a:solidFill>
                <a:latin typeface="Century Gothic" panose="020B0502020202020204" pitchFamily="34" charset="0"/>
                <a:ea typeface="Trebuchet MS" pitchFamily="34" charset="-122"/>
                <a:cs typeface="Trebuchet MS" pitchFamily="34" charset="-120"/>
              </a:rPr>
              <a:t>Child's IEP</a:t>
            </a:r>
            <a:endParaRPr lang="en-US" sz="4000" dirty="0">
              <a:latin typeface="Century Gothic" panose="020B0502020202020204" pitchFamily="34" charset="0"/>
            </a:endParaRPr>
          </a:p>
        </p:txBody>
      </p:sp>
      <p:sp>
        <p:nvSpPr>
          <p:cNvPr id="7" name="Text 5"/>
          <p:cNvSpPr/>
          <p:nvPr/>
        </p:nvSpPr>
        <p:spPr>
          <a:xfrm>
            <a:off x="457200" y="2102383"/>
            <a:ext cx="5641675" cy="503657"/>
          </a:xfrm>
          <a:prstGeom prst="rect">
            <a:avLst/>
          </a:prstGeom>
          <a:noFill/>
          <a:ln/>
        </p:spPr>
        <p:txBody>
          <a:bodyPr wrap="square" rtlCol="0" anchor="ctr"/>
          <a:lstStyle/>
          <a:p>
            <a:pPr marL="0" indent="0" algn="l">
              <a:buNone/>
            </a:pPr>
            <a:r>
              <a:rPr lang="en-US" sz="2000" dirty="0">
                <a:solidFill>
                  <a:srgbClr val="F5F0E8"/>
                </a:solidFill>
                <a:latin typeface="Century Gothic" panose="020B0502020202020204" pitchFamily="34" charset="0"/>
                <a:ea typeface="Calibri" pitchFamily="34" charset="-122"/>
                <a:cs typeface="Calibri" pitchFamily="34" charset="-120"/>
              </a:rPr>
              <a:t>A Guide for Parents of Children Who Stutter</a:t>
            </a:r>
            <a:endParaRPr lang="en-US" sz="2000" dirty="0">
              <a:latin typeface="Century Gothic" panose="020B0502020202020204" pitchFamily="34" charset="0"/>
            </a:endParaRPr>
          </a:p>
        </p:txBody>
      </p:sp>
      <p:sp>
        <p:nvSpPr>
          <p:cNvPr id="8" name="Shape 6"/>
          <p:cNvSpPr/>
          <p:nvPr/>
        </p:nvSpPr>
        <p:spPr>
          <a:xfrm>
            <a:off x="457200" y="2856762"/>
            <a:ext cx="4572000" cy="36576"/>
          </a:xfrm>
          <a:prstGeom prst="rect">
            <a:avLst/>
          </a:prstGeom>
          <a:solidFill>
            <a:srgbClr val="028090"/>
          </a:solidFill>
          <a:ln/>
        </p:spPr>
        <p:txBody>
          <a:bodyPr/>
          <a:lstStyle/>
          <a:p>
            <a:endParaRPr lang="en-US" dirty="0"/>
          </a:p>
        </p:txBody>
      </p:sp>
      <p:sp>
        <p:nvSpPr>
          <p:cNvPr id="9" name="Text 7"/>
          <p:cNvSpPr/>
          <p:nvPr/>
        </p:nvSpPr>
        <p:spPr>
          <a:xfrm>
            <a:off x="457200" y="3132558"/>
            <a:ext cx="7772400" cy="503657"/>
          </a:xfrm>
          <a:prstGeom prst="rect">
            <a:avLst/>
          </a:prstGeom>
          <a:noFill/>
          <a:ln/>
        </p:spPr>
        <p:txBody>
          <a:bodyPr wrap="square" rtlCol="0" anchor="ctr"/>
          <a:lstStyle/>
          <a:p>
            <a:pPr marL="0" indent="0" algn="l">
              <a:buNone/>
            </a:pPr>
            <a:r>
              <a:rPr lang="en-US" sz="1300" i="1" dirty="0">
                <a:solidFill>
                  <a:srgbClr val="F5F0E8"/>
                </a:solidFill>
                <a:latin typeface="Century Gothic" panose="020B0502020202020204" pitchFamily="34" charset="0"/>
                <a:ea typeface="Calibri" pitchFamily="34" charset="-122"/>
                <a:cs typeface="Calibri" pitchFamily="34" charset="-120"/>
              </a:rPr>
              <a:t>Know your rights. Understand the plan. Advocate with confidence.</a:t>
            </a:r>
            <a:endParaRPr lang="en-US" sz="1300" dirty="0">
              <a:latin typeface="Century Gothic" panose="020B0502020202020204" pitchFamily="34" charset="0"/>
            </a:endParaRPr>
          </a:p>
        </p:txBody>
      </p:sp>
      <p:sp>
        <p:nvSpPr>
          <p:cNvPr id="10" name="Text 8"/>
          <p:cNvSpPr/>
          <p:nvPr/>
        </p:nvSpPr>
        <p:spPr>
          <a:xfrm>
            <a:off x="457200" y="4480560"/>
            <a:ext cx="8229600" cy="365760"/>
          </a:xfrm>
          <a:prstGeom prst="rect">
            <a:avLst/>
          </a:prstGeom>
          <a:noFill/>
          <a:ln/>
        </p:spPr>
        <p:txBody>
          <a:bodyPr wrap="square" rtlCol="0" anchor="ctr"/>
          <a:lstStyle/>
          <a:p>
            <a:pPr marL="0" indent="0" algn="l">
              <a:buNone/>
            </a:pPr>
            <a:r>
              <a:rPr lang="en-US" sz="1100" dirty="0">
                <a:solidFill>
                  <a:schemeClr val="bg1"/>
                </a:solidFill>
                <a:latin typeface="Century Gothic" panose="020B0502020202020204" pitchFamily="34" charset="0"/>
                <a:ea typeface="Calibri" pitchFamily="34" charset="-122"/>
                <a:cs typeface="Calibri" pitchFamily="34" charset="-120"/>
              </a:rPr>
              <a:t>Presented by Maura Miles</a:t>
            </a:r>
            <a:endParaRPr lang="en-US" sz="1100" dirty="0">
              <a:solidFill>
                <a:schemeClr val="bg1"/>
              </a:solidFill>
              <a:latin typeface="Century Gothic" panose="020B0502020202020204" pitchFamily="34" charset="0"/>
            </a:endParaRPr>
          </a:p>
        </p:txBody>
      </p:sp>
      <p:sp>
        <p:nvSpPr>
          <p:cNvPr id="17" name="Rectangle 16">
            <a:extLst>
              <a:ext uri="{FF2B5EF4-FFF2-40B4-BE49-F238E27FC236}">
                <a16:creationId xmlns:a16="http://schemas.microsoft.com/office/drawing/2014/main" id="{C6572804-1D21-43CB-EF5A-5F179B68FF3D}"/>
              </a:ext>
            </a:extLst>
          </p:cNvPr>
          <p:cNvSpPr/>
          <p:nvPr/>
        </p:nvSpPr>
        <p:spPr>
          <a:xfrm>
            <a:off x="6185140" y="0"/>
            <a:ext cx="2958860" cy="51435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Picture 15">
            <a:extLst>
              <a:ext uri="{FF2B5EF4-FFF2-40B4-BE49-F238E27FC236}">
                <a16:creationId xmlns:a16="http://schemas.microsoft.com/office/drawing/2014/main" id="{4FA5E0C9-E0CB-8DB4-B4A6-A763F5BC3EBF}"/>
              </a:ext>
            </a:extLst>
          </p:cNvPr>
          <p:cNvPicPr>
            <a:picLocks noChangeAspect="1"/>
          </p:cNvPicPr>
          <p:nvPr/>
        </p:nvPicPr>
        <p:blipFill>
          <a:blip r:embed="rId3"/>
          <a:stretch>
            <a:fillRect/>
          </a:stretch>
        </p:blipFill>
        <p:spPr>
          <a:xfrm>
            <a:off x="6210401" y="1941249"/>
            <a:ext cx="2908338" cy="119130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8">
    <p:bg>
      <p:bgPr>
        <a:solidFill>
          <a:srgbClr val="F5F0E8"/>
        </a:solidFill>
        <a:effectLst/>
      </p:bgPr>
    </p:bg>
    <p:spTree>
      <p:nvGrpSpPr>
        <p:cNvPr id="1" name=""/>
        <p:cNvGrpSpPr/>
        <p:nvPr/>
      </p:nvGrpSpPr>
      <p:grpSpPr>
        <a:xfrm>
          <a:off x="0" y="0"/>
          <a:ext cx="0" cy="0"/>
          <a:chOff x="0" y="0"/>
          <a:chExt cx="0" cy="0"/>
        </a:xfrm>
      </p:grpSpPr>
      <p:sp>
        <p:nvSpPr>
          <p:cNvPr id="2" name="Shape 0"/>
          <p:cNvSpPr/>
          <p:nvPr/>
        </p:nvSpPr>
        <p:spPr>
          <a:xfrm>
            <a:off x="0" y="0"/>
            <a:ext cx="9144000" cy="1005840"/>
          </a:xfrm>
          <a:prstGeom prst="rect">
            <a:avLst/>
          </a:prstGeom>
          <a:solidFill>
            <a:srgbClr val="1B2A4A"/>
          </a:solidFill>
          <a:ln/>
        </p:spPr>
        <p:txBody>
          <a:bodyPr/>
          <a:lstStyle/>
          <a:p>
            <a:endParaRPr lang="en-US" dirty="0">
              <a:latin typeface="Century Gothic" panose="020B0502020202020204" pitchFamily="34" charset="0"/>
            </a:endParaRPr>
          </a:p>
        </p:txBody>
      </p:sp>
      <p:sp>
        <p:nvSpPr>
          <p:cNvPr id="3" name="Text 1"/>
          <p:cNvSpPr/>
          <p:nvPr/>
        </p:nvSpPr>
        <p:spPr>
          <a:xfrm>
            <a:off x="365760" y="91440"/>
            <a:ext cx="8229600" cy="822960"/>
          </a:xfrm>
          <a:prstGeom prst="rect">
            <a:avLst/>
          </a:prstGeom>
          <a:noFill/>
          <a:ln/>
        </p:spPr>
        <p:txBody>
          <a:bodyPr wrap="square" rtlCol="0" anchor="ctr"/>
          <a:lstStyle/>
          <a:p>
            <a:pPr marL="0" indent="0">
              <a:buNone/>
            </a:pPr>
            <a:r>
              <a:rPr lang="en-US" sz="2600" b="1" dirty="0">
                <a:solidFill>
                  <a:srgbClr val="FFFFFF"/>
                </a:solidFill>
                <a:latin typeface="Century Gothic" panose="020B0502020202020204" pitchFamily="34" charset="0"/>
                <a:ea typeface="Trebuchet MS" pitchFamily="34" charset="-122"/>
                <a:cs typeface="Trebuchet MS" pitchFamily="34" charset="-120"/>
              </a:rPr>
              <a:t>IEP Page 4: Services — What Your Child Will Receive</a:t>
            </a:r>
            <a:endParaRPr lang="en-US" sz="2600" dirty="0">
              <a:latin typeface="Century Gothic" panose="020B0502020202020204" pitchFamily="34" charset="0"/>
            </a:endParaRPr>
          </a:p>
        </p:txBody>
      </p:sp>
      <p:sp>
        <p:nvSpPr>
          <p:cNvPr id="4" name="Text 2"/>
          <p:cNvSpPr/>
          <p:nvPr/>
        </p:nvSpPr>
        <p:spPr>
          <a:xfrm>
            <a:off x="365760" y="1097280"/>
            <a:ext cx="8412480" cy="365760"/>
          </a:xfrm>
          <a:prstGeom prst="rect">
            <a:avLst/>
          </a:prstGeom>
          <a:noFill/>
          <a:ln/>
        </p:spPr>
        <p:txBody>
          <a:bodyPr wrap="square" rtlCol="0" anchor="ctr"/>
          <a:lstStyle/>
          <a:p>
            <a:pPr marL="0" indent="0">
              <a:buNone/>
            </a:pPr>
            <a:r>
              <a:rPr lang="en-US" sz="1300" i="1" dirty="0">
                <a:solidFill>
                  <a:srgbClr val="1B2A4A"/>
                </a:solidFill>
                <a:latin typeface="Century Gothic" panose="020B0502020202020204" pitchFamily="34" charset="0"/>
                <a:ea typeface="Calibri" pitchFamily="34" charset="-122"/>
                <a:cs typeface="Calibri" pitchFamily="34" charset="-120"/>
              </a:rPr>
              <a:t>FAPE = Free Appropriate Public Education. This page spells out exactly what the district is offering.</a:t>
            </a:r>
            <a:endParaRPr lang="en-US" sz="1300" dirty="0">
              <a:latin typeface="Century Gothic" panose="020B0502020202020204" pitchFamily="34" charset="0"/>
            </a:endParaRPr>
          </a:p>
        </p:txBody>
      </p:sp>
      <p:sp>
        <p:nvSpPr>
          <p:cNvPr id="5" name="Shape 3"/>
          <p:cNvSpPr/>
          <p:nvPr/>
        </p:nvSpPr>
        <p:spPr>
          <a:xfrm>
            <a:off x="228600" y="1508760"/>
            <a:ext cx="8686800" cy="320040"/>
          </a:xfrm>
          <a:prstGeom prst="rect">
            <a:avLst/>
          </a:prstGeom>
          <a:solidFill>
            <a:srgbClr val="1B2A4A"/>
          </a:solidFill>
          <a:ln/>
        </p:spPr>
        <p:txBody>
          <a:bodyPr/>
          <a:lstStyle/>
          <a:p>
            <a:endParaRPr lang="en-US" dirty="0">
              <a:latin typeface="Century Gothic" panose="020B0502020202020204" pitchFamily="34" charset="0"/>
            </a:endParaRPr>
          </a:p>
        </p:txBody>
      </p:sp>
      <p:sp>
        <p:nvSpPr>
          <p:cNvPr id="6" name="Text 4"/>
          <p:cNvSpPr/>
          <p:nvPr/>
        </p:nvSpPr>
        <p:spPr>
          <a:xfrm>
            <a:off x="320040" y="1536192"/>
            <a:ext cx="2011680" cy="256032"/>
          </a:xfrm>
          <a:prstGeom prst="rect">
            <a:avLst/>
          </a:prstGeom>
          <a:noFill/>
          <a:ln/>
        </p:spPr>
        <p:txBody>
          <a:bodyPr wrap="square" rtlCol="0" anchor="ctr"/>
          <a:lstStyle/>
          <a:p>
            <a:pPr marL="0" indent="0">
              <a:buNone/>
            </a:pPr>
            <a:r>
              <a:rPr lang="en-US" sz="900" b="1" dirty="0">
                <a:solidFill>
                  <a:srgbClr val="FFFFFF"/>
                </a:solidFill>
                <a:latin typeface="Century Gothic" panose="020B0502020202020204" pitchFamily="34" charset="0"/>
                <a:ea typeface="Calibri" pitchFamily="34" charset="-122"/>
                <a:cs typeface="Calibri" pitchFamily="34" charset="-120"/>
              </a:rPr>
              <a:t>Service</a:t>
            </a:r>
            <a:endParaRPr lang="en-US" sz="900" dirty="0">
              <a:latin typeface="Century Gothic" panose="020B0502020202020204" pitchFamily="34" charset="0"/>
            </a:endParaRPr>
          </a:p>
        </p:txBody>
      </p:sp>
      <p:sp>
        <p:nvSpPr>
          <p:cNvPr id="7" name="Text 5"/>
          <p:cNvSpPr/>
          <p:nvPr/>
        </p:nvSpPr>
        <p:spPr>
          <a:xfrm>
            <a:off x="2331720" y="1536192"/>
            <a:ext cx="1371600" cy="256032"/>
          </a:xfrm>
          <a:prstGeom prst="rect">
            <a:avLst/>
          </a:prstGeom>
          <a:noFill/>
          <a:ln/>
        </p:spPr>
        <p:txBody>
          <a:bodyPr wrap="square" rtlCol="0" anchor="ctr"/>
          <a:lstStyle/>
          <a:p>
            <a:pPr marL="0" indent="0">
              <a:buNone/>
            </a:pPr>
            <a:r>
              <a:rPr lang="en-US" sz="900" b="1" dirty="0">
                <a:solidFill>
                  <a:srgbClr val="FFFFFF"/>
                </a:solidFill>
                <a:latin typeface="Century Gothic" panose="020B0502020202020204" pitchFamily="34" charset="0"/>
                <a:ea typeface="Calibri" pitchFamily="34" charset="-122"/>
                <a:cs typeface="Calibri" pitchFamily="34" charset="-120"/>
              </a:rPr>
              <a:t>Provider</a:t>
            </a:r>
            <a:endParaRPr lang="en-US" sz="900" dirty="0">
              <a:latin typeface="Century Gothic" panose="020B0502020202020204" pitchFamily="34" charset="0"/>
            </a:endParaRPr>
          </a:p>
        </p:txBody>
      </p:sp>
      <p:sp>
        <p:nvSpPr>
          <p:cNvPr id="8" name="Text 6"/>
          <p:cNvSpPr/>
          <p:nvPr/>
        </p:nvSpPr>
        <p:spPr>
          <a:xfrm>
            <a:off x="3703320" y="1536192"/>
            <a:ext cx="1280160" cy="256032"/>
          </a:xfrm>
          <a:prstGeom prst="rect">
            <a:avLst/>
          </a:prstGeom>
          <a:noFill/>
          <a:ln/>
        </p:spPr>
        <p:txBody>
          <a:bodyPr wrap="square" rtlCol="0" anchor="ctr"/>
          <a:lstStyle/>
          <a:p>
            <a:pPr marL="0" indent="0">
              <a:buNone/>
            </a:pPr>
            <a:r>
              <a:rPr lang="en-US" sz="900" b="1" dirty="0">
                <a:solidFill>
                  <a:srgbClr val="FFFFFF"/>
                </a:solidFill>
                <a:latin typeface="Century Gothic" panose="020B0502020202020204" pitchFamily="34" charset="0"/>
                <a:ea typeface="Calibri" pitchFamily="34" charset="-122"/>
                <a:cs typeface="Calibri" pitchFamily="34" charset="-120"/>
              </a:rPr>
              <a:t>Frequency</a:t>
            </a:r>
            <a:endParaRPr lang="en-US" sz="900" dirty="0">
              <a:latin typeface="Century Gothic" panose="020B0502020202020204" pitchFamily="34" charset="0"/>
            </a:endParaRPr>
          </a:p>
        </p:txBody>
      </p:sp>
      <p:sp>
        <p:nvSpPr>
          <p:cNvPr id="9" name="Text 7"/>
          <p:cNvSpPr/>
          <p:nvPr/>
        </p:nvSpPr>
        <p:spPr>
          <a:xfrm>
            <a:off x="4983480" y="1536192"/>
            <a:ext cx="1097280" cy="256032"/>
          </a:xfrm>
          <a:prstGeom prst="rect">
            <a:avLst/>
          </a:prstGeom>
          <a:noFill/>
          <a:ln/>
        </p:spPr>
        <p:txBody>
          <a:bodyPr wrap="square" rtlCol="0" anchor="ctr"/>
          <a:lstStyle/>
          <a:p>
            <a:pPr marL="0" indent="0">
              <a:buNone/>
            </a:pPr>
            <a:r>
              <a:rPr lang="en-US" sz="900" b="1" dirty="0">
                <a:solidFill>
                  <a:srgbClr val="FFFFFF"/>
                </a:solidFill>
                <a:latin typeface="Century Gothic" panose="020B0502020202020204" pitchFamily="34" charset="0"/>
                <a:ea typeface="Calibri" pitchFamily="34" charset="-122"/>
                <a:cs typeface="Calibri" pitchFamily="34" charset="-120"/>
              </a:rPr>
              <a:t>Duration</a:t>
            </a:r>
            <a:endParaRPr lang="en-US" sz="900" dirty="0">
              <a:latin typeface="Century Gothic" panose="020B0502020202020204" pitchFamily="34" charset="0"/>
            </a:endParaRPr>
          </a:p>
        </p:txBody>
      </p:sp>
      <p:sp>
        <p:nvSpPr>
          <p:cNvPr id="10" name="Text 8"/>
          <p:cNvSpPr/>
          <p:nvPr/>
        </p:nvSpPr>
        <p:spPr>
          <a:xfrm>
            <a:off x="6080760" y="1536192"/>
            <a:ext cx="1005840" cy="256032"/>
          </a:xfrm>
          <a:prstGeom prst="rect">
            <a:avLst/>
          </a:prstGeom>
          <a:noFill/>
          <a:ln/>
        </p:spPr>
        <p:txBody>
          <a:bodyPr wrap="square" rtlCol="0" anchor="ctr"/>
          <a:lstStyle/>
          <a:p>
            <a:pPr marL="0" indent="0">
              <a:buNone/>
            </a:pPr>
            <a:r>
              <a:rPr lang="en-US" sz="900" b="1" dirty="0">
                <a:solidFill>
                  <a:srgbClr val="FFFFFF"/>
                </a:solidFill>
                <a:latin typeface="Century Gothic" panose="020B0502020202020204" pitchFamily="34" charset="0"/>
                <a:ea typeface="Calibri" pitchFamily="34" charset="-122"/>
                <a:cs typeface="Calibri" pitchFamily="34" charset="-120"/>
              </a:rPr>
              <a:t>Group/Ind</a:t>
            </a:r>
            <a:endParaRPr lang="en-US" sz="900" dirty="0">
              <a:latin typeface="Century Gothic" panose="020B0502020202020204" pitchFamily="34" charset="0"/>
            </a:endParaRPr>
          </a:p>
        </p:txBody>
      </p:sp>
      <p:sp>
        <p:nvSpPr>
          <p:cNvPr id="11" name="Text 9"/>
          <p:cNvSpPr/>
          <p:nvPr/>
        </p:nvSpPr>
        <p:spPr>
          <a:xfrm>
            <a:off x="7086600" y="1536192"/>
            <a:ext cx="1920240" cy="256032"/>
          </a:xfrm>
          <a:prstGeom prst="rect">
            <a:avLst/>
          </a:prstGeom>
          <a:noFill/>
          <a:ln/>
        </p:spPr>
        <p:txBody>
          <a:bodyPr wrap="square" rtlCol="0" anchor="ctr"/>
          <a:lstStyle/>
          <a:p>
            <a:pPr marL="0" indent="0">
              <a:buNone/>
            </a:pPr>
            <a:r>
              <a:rPr lang="en-US" sz="900" b="1" dirty="0">
                <a:solidFill>
                  <a:srgbClr val="FFFFFF"/>
                </a:solidFill>
                <a:latin typeface="Century Gothic" panose="020B0502020202020204" pitchFamily="34" charset="0"/>
                <a:ea typeface="Calibri" pitchFamily="34" charset="-122"/>
                <a:cs typeface="Calibri" pitchFamily="34" charset="-120"/>
              </a:rPr>
              <a:t>Location</a:t>
            </a:r>
            <a:endParaRPr lang="en-US" sz="900" dirty="0">
              <a:latin typeface="Century Gothic" panose="020B0502020202020204" pitchFamily="34" charset="0"/>
            </a:endParaRPr>
          </a:p>
        </p:txBody>
      </p:sp>
      <p:sp>
        <p:nvSpPr>
          <p:cNvPr id="12" name="Shape 10"/>
          <p:cNvSpPr/>
          <p:nvPr/>
        </p:nvSpPr>
        <p:spPr>
          <a:xfrm>
            <a:off x="228600" y="1828800"/>
            <a:ext cx="8686800" cy="347472"/>
          </a:xfrm>
          <a:prstGeom prst="rect">
            <a:avLst/>
          </a:prstGeom>
          <a:solidFill>
            <a:srgbClr val="FFFFFF"/>
          </a:solidFill>
          <a:ln w="6350">
            <a:solidFill>
              <a:srgbClr val="D0D0D0"/>
            </a:solidFill>
            <a:prstDash val="solid"/>
          </a:ln>
        </p:spPr>
        <p:txBody>
          <a:bodyPr/>
          <a:lstStyle/>
          <a:p>
            <a:endParaRPr lang="en-US" dirty="0">
              <a:latin typeface="Century Gothic" panose="020B0502020202020204" pitchFamily="34" charset="0"/>
            </a:endParaRPr>
          </a:p>
        </p:txBody>
      </p:sp>
      <p:sp>
        <p:nvSpPr>
          <p:cNvPr id="13" name="Text 11"/>
          <p:cNvSpPr/>
          <p:nvPr/>
        </p:nvSpPr>
        <p:spPr>
          <a:xfrm>
            <a:off x="320040" y="1883664"/>
            <a:ext cx="2011680" cy="256032"/>
          </a:xfrm>
          <a:prstGeom prst="rect">
            <a:avLst/>
          </a:prstGeom>
          <a:noFill/>
          <a:ln/>
        </p:spPr>
        <p:txBody>
          <a:bodyPr wrap="square" rtlCol="0" anchor="ctr"/>
          <a:lstStyle/>
          <a:p>
            <a:pPr marL="0" indent="0">
              <a:buNone/>
            </a:pPr>
            <a:r>
              <a:rPr lang="en-US" sz="900" dirty="0">
                <a:solidFill>
                  <a:srgbClr val="1B2A4A"/>
                </a:solidFill>
                <a:latin typeface="Century Gothic" panose="020B0502020202020204" pitchFamily="34" charset="0"/>
                <a:ea typeface="Calibri" pitchFamily="34" charset="-122"/>
                <a:cs typeface="Calibri" pitchFamily="34" charset="-120"/>
              </a:rPr>
              <a:t>Speech Therapy (Fluency)</a:t>
            </a:r>
            <a:endParaRPr lang="en-US" sz="900" dirty="0">
              <a:latin typeface="Century Gothic" panose="020B0502020202020204" pitchFamily="34" charset="0"/>
            </a:endParaRPr>
          </a:p>
        </p:txBody>
      </p:sp>
      <p:sp>
        <p:nvSpPr>
          <p:cNvPr id="14" name="Text 12"/>
          <p:cNvSpPr/>
          <p:nvPr/>
        </p:nvSpPr>
        <p:spPr>
          <a:xfrm>
            <a:off x="2331720" y="1883664"/>
            <a:ext cx="1371600" cy="256032"/>
          </a:xfrm>
          <a:prstGeom prst="rect">
            <a:avLst/>
          </a:prstGeom>
          <a:noFill/>
          <a:ln/>
        </p:spPr>
        <p:txBody>
          <a:bodyPr wrap="square" rtlCol="0" anchor="ctr"/>
          <a:lstStyle/>
          <a:p>
            <a:pPr marL="0" indent="0">
              <a:buNone/>
            </a:pPr>
            <a:r>
              <a:rPr lang="en-US" sz="900" dirty="0">
                <a:solidFill>
                  <a:srgbClr val="1B2A4A"/>
                </a:solidFill>
                <a:latin typeface="Century Gothic" panose="020B0502020202020204" pitchFamily="34" charset="0"/>
                <a:ea typeface="Calibri" pitchFamily="34" charset="-122"/>
                <a:cs typeface="Calibri" pitchFamily="34" charset="-120"/>
              </a:rPr>
              <a:t>SLP</a:t>
            </a:r>
            <a:endParaRPr lang="en-US" sz="900" dirty="0">
              <a:latin typeface="Century Gothic" panose="020B0502020202020204" pitchFamily="34" charset="0"/>
            </a:endParaRPr>
          </a:p>
        </p:txBody>
      </p:sp>
      <p:sp>
        <p:nvSpPr>
          <p:cNvPr id="15" name="Text 13"/>
          <p:cNvSpPr/>
          <p:nvPr/>
        </p:nvSpPr>
        <p:spPr>
          <a:xfrm>
            <a:off x="3703320" y="1883664"/>
            <a:ext cx="1280160" cy="256032"/>
          </a:xfrm>
          <a:prstGeom prst="rect">
            <a:avLst/>
          </a:prstGeom>
          <a:noFill/>
          <a:ln/>
        </p:spPr>
        <p:txBody>
          <a:bodyPr wrap="square" rtlCol="0" anchor="ctr"/>
          <a:lstStyle/>
          <a:p>
            <a:pPr marL="0" indent="0">
              <a:buNone/>
            </a:pPr>
            <a:r>
              <a:rPr lang="en-US" sz="900" dirty="0">
                <a:solidFill>
                  <a:srgbClr val="1B2A4A"/>
                </a:solidFill>
                <a:latin typeface="Century Gothic" panose="020B0502020202020204" pitchFamily="34" charset="0"/>
                <a:ea typeface="Calibri" pitchFamily="34" charset="-122"/>
                <a:cs typeface="Calibri" pitchFamily="34" charset="-120"/>
              </a:rPr>
              <a:t>2x/week</a:t>
            </a:r>
            <a:endParaRPr lang="en-US" sz="900" dirty="0">
              <a:latin typeface="Century Gothic" panose="020B0502020202020204" pitchFamily="34" charset="0"/>
            </a:endParaRPr>
          </a:p>
        </p:txBody>
      </p:sp>
      <p:sp>
        <p:nvSpPr>
          <p:cNvPr id="16" name="Text 14"/>
          <p:cNvSpPr/>
          <p:nvPr/>
        </p:nvSpPr>
        <p:spPr>
          <a:xfrm>
            <a:off x="4983480" y="1883664"/>
            <a:ext cx="1097280" cy="256032"/>
          </a:xfrm>
          <a:prstGeom prst="rect">
            <a:avLst/>
          </a:prstGeom>
          <a:noFill/>
          <a:ln/>
        </p:spPr>
        <p:txBody>
          <a:bodyPr wrap="square" rtlCol="0" anchor="ctr"/>
          <a:lstStyle/>
          <a:p>
            <a:pPr marL="0" indent="0">
              <a:buNone/>
            </a:pPr>
            <a:r>
              <a:rPr lang="en-US" sz="900" dirty="0">
                <a:solidFill>
                  <a:srgbClr val="1B2A4A"/>
                </a:solidFill>
                <a:latin typeface="Century Gothic" panose="020B0502020202020204" pitchFamily="34" charset="0"/>
                <a:ea typeface="Calibri" pitchFamily="34" charset="-122"/>
                <a:cs typeface="Calibri" pitchFamily="34" charset="-120"/>
              </a:rPr>
              <a:t>30 min</a:t>
            </a:r>
            <a:endParaRPr lang="en-US" sz="900" dirty="0">
              <a:latin typeface="Century Gothic" panose="020B0502020202020204" pitchFamily="34" charset="0"/>
            </a:endParaRPr>
          </a:p>
        </p:txBody>
      </p:sp>
      <p:sp>
        <p:nvSpPr>
          <p:cNvPr id="17" name="Text 15"/>
          <p:cNvSpPr/>
          <p:nvPr/>
        </p:nvSpPr>
        <p:spPr>
          <a:xfrm>
            <a:off x="6080760" y="1883664"/>
            <a:ext cx="1005840" cy="256032"/>
          </a:xfrm>
          <a:prstGeom prst="rect">
            <a:avLst/>
          </a:prstGeom>
          <a:noFill/>
          <a:ln/>
        </p:spPr>
        <p:txBody>
          <a:bodyPr wrap="square" rtlCol="0" anchor="ctr"/>
          <a:lstStyle/>
          <a:p>
            <a:pPr marL="0" indent="0">
              <a:buNone/>
            </a:pPr>
            <a:r>
              <a:rPr lang="en-US" sz="900" dirty="0">
                <a:solidFill>
                  <a:srgbClr val="1B2A4A"/>
                </a:solidFill>
                <a:latin typeface="Century Gothic" panose="020B0502020202020204" pitchFamily="34" charset="0"/>
                <a:ea typeface="Calibri" pitchFamily="34" charset="-122"/>
                <a:cs typeface="Calibri" pitchFamily="34" charset="-120"/>
              </a:rPr>
              <a:t>Individual</a:t>
            </a:r>
            <a:endParaRPr lang="en-US" sz="900" dirty="0">
              <a:latin typeface="Century Gothic" panose="020B0502020202020204" pitchFamily="34" charset="0"/>
            </a:endParaRPr>
          </a:p>
        </p:txBody>
      </p:sp>
      <p:sp>
        <p:nvSpPr>
          <p:cNvPr id="18" name="Text 16"/>
          <p:cNvSpPr/>
          <p:nvPr/>
        </p:nvSpPr>
        <p:spPr>
          <a:xfrm>
            <a:off x="7086600" y="1883664"/>
            <a:ext cx="1920240" cy="256032"/>
          </a:xfrm>
          <a:prstGeom prst="rect">
            <a:avLst/>
          </a:prstGeom>
          <a:noFill/>
          <a:ln/>
        </p:spPr>
        <p:txBody>
          <a:bodyPr wrap="square" rtlCol="0" anchor="ctr"/>
          <a:lstStyle/>
          <a:p>
            <a:pPr marL="0" indent="0">
              <a:buNone/>
            </a:pPr>
            <a:r>
              <a:rPr lang="en-US" sz="900" dirty="0">
                <a:solidFill>
                  <a:srgbClr val="1B2A4A"/>
                </a:solidFill>
                <a:latin typeface="Century Gothic" panose="020B0502020202020204" pitchFamily="34" charset="0"/>
                <a:ea typeface="Calibri" pitchFamily="34" charset="-122"/>
                <a:cs typeface="Calibri" pitchFamily="34" charset="-120"/>
              </a:rPr>
              <a:t>SLP Room</a:t>
            </a:r>
            <a:endParaRPr lang="en-US" sz="900" dirty="0">
              <a:latin typeface="Century Gothic" panose="020B0502020202020204" pitchFamily="34" charset="0"/>
            </a:endParaRPr>
          </a:p>
        </p:txBody>
      </p:sp>
      <p:sp>
        <p:nvSpPr>
          <p:cNvPr id="19" name="Shape 17"/>
          <p:cNvSpPr/>
          <p:nvPr/>
        </p:nvSpPr>
        <p:spPr>
          <a:xfrm>
            <a:off x="228600" y="2194560"/>
            <a:ext cx="8686800" cy="347472"/>
          </a:xfrm>
          <a:prstGeom prst="rect">
            <a:avLst/>
          </a:prstGeom>
          <a:solidFill>
            <a:srgbClr val="D6EEF1"/>
          </a:solidFill>
          <a:ln w="6350">
            <a:solidFill>
              <a:srgbClr val="D0D0D0"/>
            </a:solidFill>
            <a:prstDash val="solid"/>
          </a:ln>
        </p:spPr>
        <p:txBody>
          <a:bodyPr/>
          <a:lstStyle/>
          <a:p>
            <a:endParaRPr lang="en-US" dirty="0">
              <a:latin typeface="Century Gothic" panose="020B0502020202020204" pitchFamily="34" charset="0"/>
            </a:endParaRPr>
          </a:p>
        </p:txBody>
      </p:sp>
      <p:sp>
        <p:nvSpPr>
          <p:cNvPr id="20" name="Text 18"/>
          <p:cNvSpPr/>
          <p:nvPr/>
        </p:nvSpPr>
        <p:spPr>
          <a:xfrm>
            <a:off x="320040" y="2249424"/>
            <a:ext cx="2011680" cy="256032"/>
          </a:xfrm>
          <a:prstGeom prst="rect">
            <a:avLst/>
          </a:prstGeom>
          <a:noFill/>
          <a:ln/>
        </p:spPr>
        <p:txBody>
          <a:bodyPr wrap="square" rtlCol="0" anchor="ctr"/>
          <a:lstStyle/>
          <a:p>
            <a:pPr marL="0" indent="0">
              <a:buNone/>
            </a:pPr>
            <a:r>
              <a:rPr lang="en-US" sz="900" dirty="0">
                <a:solidFill>
                  <a:srgbClr val="1B2A4A"/>
                </a:solidFill>
                <a:latin typeface="Century Gothic" panose="020B0502020202020204" pitchFamily="34" charset="0"/>
                <a:ea typeface="Calibri" pitchFamily="34" charset="-122"/>
                <a:cs typeface="Calibri" pitchFamily="34" charset="-120"/>
              </a:rPr>
              <a:t>Speech Therapy (Fluency)</a:t>
            </a:r>
            <a:endParaRPr lang="en-US" sz="900" dirty="0">
              <a:latin typeface="Century Gothic" panose="020B0502020202020204" pitchFamily="34" charset="0"/>
            </a:endParaRPr>
          </a:p>
        </p:txBody>
      </p:sp>
      <p:sp>
        <p:nvSpPr>
          <p:cNvPr id="21" name="Text 19"/>
          <p:cNvSpPr/>
          <p:nvPr/>
        </p:nvSpPr>
        <p:spPr>
          <a:xfrm>
            <a:off x="2331720" y="2249424"/>
            <a:ext cx="1371600" cy="256032"/>
          </a:xfrm>
          <a:prstGeom prst="rect">
            <a:avLst/>
          </a:prstGeom>
          <a:noFill/>
          <a:ln/>
        </p:spPr>
        <p:txBody>
          <a:bodyPr wrap="square" rtlCol="0" anchor="ctr"/>
          <a:lstStyle/>
          <a:p>
            <a:pPr marL="0" indent="0">
              <a:buNone/>
            </a:pPr>
            <a:r>
              <a:rPr lang="en-US" sz="900" dirty="0">
                <a:solidFill>
                  <a:srgbClr val="1B2A4A"/>
                </a:solidFill>
                <a:latin typeface="Century Gothic" panose="020B0502020202020204" pitchFamily="34" charset="0"/>
                <a:ea typeface="Calibri" pitchFamily="34" charset="-122"/>
                <a:cs typeface="Calibri" pitchFamily="34" charset="-120"/>
              </a:rPr>
              <a:t>SLP</a:t>
            </a:r>
            <a:endParaRPr lang="en-US" sz="900" dirty="0">
              <a:latin typeface="Century Gothic" panose="020B0502020202020204" pitchFamily="34" charset="0"/>
            </a:endParaRPr>
          </a:p>
        </p:txBody>
      </p:sp>
      <p:sp>
        <p:nvSpPr>
          <p:cNvPr id="22" name="Text 20"/>
          <p:cNvSpPr/>
          <p:nvPr/>
        </p:nvSpPr>
        <p:spPr>
          <a:xfrm>
            <a:off x="3703320" y="2249424"/>
            <a:ext cx="1280160" cy="256032"/>
          </a:xfrm>
          <a:prstGeom prst="rect">
            <a:avLst/>
          </a:prstGeom>
          <a:noFill/>
          <a:ln/>
        </p:spPr>
        <p:txBody>
          <a:bodyPr wrap="square" rtlCol="0" anchor="ctr"/>
          <a:lstStyle/>
          <a:p>
            <a:pPr marL="0" indent="0">
              <a:buNone/>
            </a:pPr>
            <a:r>
              <a:rPr lang="en-US" sz="900" dirty="0">
                <a:solidFill>
                  <a:srgbClr val="1B2A4A"/>
                </a:solidFill>
                <a:latin typeface="Century Gothic" panose="020B0502020202020204" pitchFamily="34" charset="0"/>
                <a:ea typeface="Calibri" pitchFamily="34" charset="-122"/>
                <a:cs typeface="Calibri" pitchFamily="34" charset="-120"/>
              </a:rPr>
              <a:t>1x/week</a:t>
            </a:r>
            <a:endParaRPr lang="en-US" sz="900" dirty="0">
              <a:latin typeface="Century Gothic" panose="020B0502020202020204" pitchFamily="34" charset="0"/>
            </a:endParaRPr>
          </a:p>
        </p:txBody>
      </p:sp>
      <p:sp>
        <p:nvSpPr>
          <p:cNvPr id="23" name="Text 21"/>
          <p:cNvSpPr/>
          <p:nvPr/>
        </p:nvSpPr>
        <p:spPr>
          <a:xfrm>
            <a:off x="4983480" y="2249424"/>
            <a:ext cx="1097280" cy="256032"/>
          </a:xfrm>
          <a:prstGeom prst="rect">
            <a:avLst/>
          </a:prstGeom>
          <a:noFill/>
          <a:ln/>
        </p:spPr>
        <p:txBody>
          <a:bodyPr wrap="square" rtlCol="0" anchor="ctr"/>
          <a:lstStyle/>
          <a:p>
            <a:pPr marL="0" indent="0">
              <a:buNone/>
            </a:pPr>
            <a:r>
              <a:rPr lang="en-US" sz="900" dirty="0">
                <a:solidFill>
                  <a:srgbClr val="1B2A4A"/>
                </a:solidFill>
                <a:latin typeface="Century Gothic" panose="020B0502020202020204" pitchFamily="34" charset="0"/>
                <a:ea typeface="Calibri" pitchFamily="34" charset="-122"/>
                <a:cs typeface="Calibri" pitchFamily="34" charset="-120"/>
              </a:rPr>
              <a:t>30 min</a:t>
            </a:r>
            <a:endParaRPr lang="en-US" sz="900" dirty="0">
              <a:latin typeface="Century Gothic" panose="020B0502020202020204" pitchFamily="34" charset="0"/>
            </a:endParaRPr>
          </a:p>
        </p:txBody>
      </p:sp>
      <p:sp>
        <p:nvSpPr>
          <p:cNvPr id="24" name="Text 22"/>
          <p:cNvSpPr/>
          <p:nvPr/>
        </p:nvSpPr>
        <p:spPr>
          <a:xfrm>
            <a:off x="6080760" y="2249424"/>
            <a:ext cx="1005840" cy="256032"/>
          </a:xfrm>
          <a:prstGeom prst="rect">
            <a:avLst/>
          </a:prstGeom>
          <a:noFill/>
          <a:ln/>
        </p:spPr>
        <p:txBody>
          <a:bodyPr wrap="square" rtlCol="0" anchor="ctr"/>
          <a:lstStyle/>
          <a:p>
            <a:pPr marL="0" indent="0">
              <a:buNone/>
            </a:pPr>
            <a:r>
              <a:rPr lang="en-US" sz="900" dirty="0">
                <a:solidFill>
                  <a:srgbClr val="1B2A4A"/>
                </a:solidFill>
                <a:latin typeface="Century Gothic" panose="020B0502020202020204" pitchFamily="34" charset="0"/>
                <a:ea typeface="Calibri" pitchFamily="34" charset="-122"/>
                <a:cs typeface="Calibri" pitchFamily="34" charset="-120"/>
              </a:rPr>
              <a:t>Small Group</a:t>
            </a:r>
            <a:endParaRPr lang="en-US" sz="900" dirty="0">
              <a:latin typeface="Century Gothic" panose="020B0502020202020204" pitchFamily="34" charset="0"/>
            </a:endParaRPr>
          </a:p>
        </p:txBody>
      </p:sp>
      <p:sp>
        <p:nvSpPr>
          <p:cNvPr id="25" name="Text 23"/>
          <p:cNvSpPr/>
          <p:nvPr/>
        </p:nvSpPr>
        <p:spPr>
          <a:xfrm>
            <a:off x="7086600" y="2249424"/>
            <a:ext cx="1920240" cy="256032"/>
          </a:xfrm>
          <a:prstGeom prst="rect">
            <a:avLst/>
          </a:prstGeom>
          <a:noFill/>
          <a:ln/>
        </p:spPr>
        <p:txBody>
          <a:bodyPr wrap="square" rtlCol="0" anchor="ctr"/>
          <a:lstStyle/>
          <a:p>
            <a:pPr marL="0" indent="0">
              <a:buNone/>
            </a:pPr>
            <a:r>
              <a:rPr lang="en-US" sz="900" dirty="0">
                <a:solidFill>
                  <a:srgbClr val="1B2A4A"/>
                </a:solidFill>
                <a:latin typeface="Century Gothic" panose="020B0502020202020204" pitchFamily="34" charset="0"/>
                <a:ea typeface="Calibri" pitchFamily="34" charset="-122"/>
                <a:cs typeface="Calibri" pitchFamily="34" charset="-120"/>
              </a:rPr>
              <a:t>SLP Room</a:t>
            </a:r>
            <a:endParaRPr lang="en-US" sz="900" dirty="0">
              <a:latin typeface="Century Gothic" panose="020B0502020202020204" pitchFamily="34" charset="0"/>
            </a:endParaRPr>
          </a:p>
        </p:txBody>
      </p:sp>
      <p:sp>
        <p:nvSpPr>
          <p:cNvPr id="26" name="Shape 24"/>
          <p:cNvSpPr/>
          <p:nvPr/>
        </p:nvSpPr>
        <p:spPr>
          <a:xfrm>
            <a:off x="228600" y="2560320"/>
            <a:ext cx="8686800" cy="347472"/>
          </a:xfrm>
          <a:prstGeom prst="rect">
            <a:avLst/>
          </a:prstGeom>
          <a:solidFill>
            <a:srgbClr val="FFFFFF"/>
          </a:solidFill>
          <a:ln w="6350">
            <a:solidFill>
              <a:srgbClr val="D0D0D0"/>
            </a:solidFill>
            <a:prstDash val="solid"/>
          </a:ln>
        </p:spPr>
        <p:txBody>
          <a:bodyPr/>
          <a:lstStyle/>
          <a:p>
            <a:endParaRPr lang="en-US" dirty="0">
              <a:latin typeface="Century Gothic" panose="020B0502020202020204" pitchFamily="34" charset="0"/>
            </a:endParaRPr>
          </a:p>
        </p:txBody>
      </p:sp>
      <p:sp>
        <p:nvSpPr>
          <p:cNvPr id="27" name="Text 25"/>
          <p:cNvSpPr/>
          <p:nvPr/>
        </p:nvSpPr>
        <p:spPr>
          <a:xfrm>
            <a:off x="320040" y="2615184"/>
            <a:ext cx="2011680" cy="256032"/>
          </a:xfrm>
          <a:prstGeom prst="rect">
            <a:avLst/>
          </a:prstGeom>
          <a:noFill/>
          <a:ln/>
        </p:spPr>
        <p:txBody>
          <a:bodyPr wrap="square" rtlCol="0" anchor="ctr"/>
          <a:lstStyle/>
          <a:p>
            <a:pPr marL="0" indent="0">
              <a:buNone/>
            </a:pPr>
            <a:r>
              <a:rPr lang="en-US" sz="900" dirty="0">
                <a:solidFill>
                  <a:srgbClr val="1B2A4A"/>
                </a:solidFill>
                <a:latin typeface="Century Gothic" panose="020B0502020202020204" pitchFamily="34" charset="0"/>
                <a:ea typeface="Calibri" pitchFamily="34" charset="-122"/>
                <a:cs typeface="Calibri" pitchFamily="34" charset="-120"/>
              </a:rPr>
              <a:t>Classroom Consultation</a:t>
            </a:r>
            <a:endParaRPr lang="en-US" sz="900" dirty="0">
              <a:latin typeface="Century Gothic" panose="020B0502020202020204" pitchFamily="34" charset="0"/>
            </a:endParaRPr>
          </a:p>
        </p:txBody>
      </p:sp>
      <p:sp>
        <p:nvSpPr>
          <p:cNvPr id="28" name="Text 26"/>
          <p:cNvSpPr/>
          <p:nvPr/>
        </p:nvSpPr>
        <p:spPr>
          <a:xfrm>
            <a:off x="2331720" y="2615184"/>
            <a:ext cx="1371600" cy="256032"/>
          </a:xfrm>
          <a:prstGeom prst="rect">
            <a:avLst/>
          </a:prstGeom>
          <a:noFill/>
          <a:ln/>
        </p:spPr>
        <p:txBody>
          <a:bodyPr wrap="square" rtlCol="0" anchor="ctr"/>
          <a:lstStyle/>
          <a:p>
            <a:pPr marL="0" indent="0">
              <a:buNone/>
            </a:pPr>
            <a:r>
              <a:rPr lang="en-US" sz="900" dirty="0">
                <a:solidFill>
                  <a:srgbClr val="1B2A4A"/>
                </a:solidFill>
                <a:latin typeface="Century Gothic" panose="020B0502020202020204" pitchFamily="34" charset="0"/>
                <a:ea typeface="Calibri" pitchFamily="34" charset="-122"/>
                <a:cs typeface="Calibri" pitchFamily="34" charset="-120"/>
              </a:rPr>
              <a:t>SLP + Gen Ed Teacher</a:t>
            </a:r>
            <a:endParaRPr lang="en-US" sz="900" dirty="0">
              <a:latin typeface="Century Gothic" panose="020B0502020202020204" pitchFamily="34" charset="0"/>
            </a:endParaRPr>
          </a:p>
        </p:txBody>
      </p:sp>
      <p:sp>
        <p:nvSpPr>
          <p:cNvPr id="29" name="Text 27"/>
          <p:cNvSpPr/>
          <p:nvPr/>
        </p:nvSpPr>
        <p:spPr>
          <a:xfrm>
            <a:off x="3703320" y="2615184"/>
            <a:ext cx="1280160" cy="256032"/>
          </a:xfrm>
          <a:prstGeom prst="rect">
            <a:avLst/>
          </a:prstGeom>
          <a:noFill/>
          <a:ln/>
        </p:spPr>
        <p:txBody>
          <a:bodyPr wrap="square" rtlCol="0" anchor="ctr"/>
          <a:lstStyle/>
          <a:p>
            <a:pPr marL="0" indent="0">
              <a:buNone/>
            </a:pPr>
            <a:r>
              <a:rPr lang="en-US" sz="900" dirty="0">
                <a:solidFill>
                  <a:srgbClr val="1B2A4A"/>
                </a:solidFill>
                <a:latin typeface="Century Gothic" panose="020B0502020202020204" pitchFamily="34" charset="0"/>
                <a:ea typeface="Calibri" pitchFamily="34" charset="-122"/>
                <a:cs typeface="Calibri" pitchFamily="34" charset="-120"/>
              </a:rPr>
              <a:t>1x/month</a:t>
            </a:r>
            <a:endParaRPr lang="en-US" sz="900" dirty="0">
              <a:latin typeface="Century Gothic" panose="020B0502020202020204" pitchFamily="34" charset="0"/>
            </a:endParaRPr>
          </a:p>
        </p:txBody>
      </p:sp>
      <p:sp>
        <p:nvSpPr>
          <p:cNvPr id="30" name="Text 28"/>
          <p:cNvSpPr/>
          <p:nvPr/>
        </p:nvSpPr>
        <p:spPr>
          <a:xfrm>
            <a:off x="4983480" y="2615184"/>
            <a:ext cx="1097280" cy="256032"/>
          </a:xfrm>
          <a:prstGeom prst="rect">
            <a:avLst/>
          </a:prstGeom>
          <a:noFill/>
          <a:ln/>
        </p:spPr>
        <p:txBody>
          <a:bodyPr wrap="square" rtlCol="0" anchor="ctr"/>
          <a:lstStyle/>
          <a:p>
            <a:pPr marL="0" indent="0">
              <a:buNone/>
            </a:pPr>
            <a:r>
              <a:rPr lang="en-US" sz="900" dirty="0">
                <a:solidFill>
                  <a:srgbClr val="1B2A4A"/>
                </a:solidFill>
                <a:latin typeface="Century Gothic" panose="020B0502020202020204" pitchFamily="34" charset="0"/>
                <a:ea typeface="Calibri" pitchFamily="34" charset="-122"/>
                <a:cs typeface="Calibri" pitchFamily="34" charset="-120"/>
              </a:rPr>
              <a:t>30 min</a:t>
            </a:r>
            <a:endParaRPr lang="en-US" sz="900" dirty="0">
              <a:latin typeface="Century Gothic" panose="020B0502020202020204" pitchFamily="34" charset="0"/>
            </a:endParaRPr>
          </a:p>
        </p:txBody>
      </p:sp>
      <p:sp>
        <p:nvSpPr>
          <p:cNvPr id="31" name="Text 29"/>
          <p:cNvSpPr/>
          <p:nvPr/>
        </p:nvSpPr>
        <p:spPr>
          <a:xfrm>
            <a:off x="6080760" y="2615184"/>
            <a:ext cx="1005840" cy="256032"/>
          </a:xfrm>
          <a:prstGeom prst="rect">
            <a:avLst/>
          </a:prstGeom>
          <a:noFill/>
          <a:ln/>
        </p:spPr>
        <p:txBody>
          <a:bodyPr wrap="square" rtlCol="0" anchor="ctr"/>
          <a:lstStyle/>
          <a:p>
            <a:pPr marL="0" indent="0">
              <a:buNone/>
            </a:pPr>
            <a:r>
              <a:rPr lang="en-US" sz="900" dirty="0">
                <a:solidFill>
                  <a:srgbClr val="1B2A4A"/>
                </a:solidFill>
                <a:latin typeface="Century Gothic" panose="020B0502020202020204" pitchFamily="34" charset="0"/>
                <a:ea typeface="Calibri" pitchFamily="34" charset="-122"/>
                <a:cs typeface="Calibri" pitchFamily="34" charset="-120"/>
              </a:rPr>
              <a:t>Individual</a:t>
            </a:r>
            <a:endParaRPr lang="en-US" sz="900" dirty="0">
              <a:latin typeface="Century Gothic" panose="020B0502020202020204" pitchFamily="34" charset="0"/>
            </a:endParaRPr>
          </a:p>
        </p:txBody>
      </p:sp>
      <p:sp>
        <p:nvSpPr>
          <p:cNvPr id="32" name="Text 30"/>
          <p:cNvSpPr/>
          <p:nvPr/>
        </p:nvSpPr>
        <p:spPr>
          <a:xfrm>
            <a:off x="7086600" y="2615184"/>
            <a:ext cx="1920240" cy="256032"/>
          </a:xfrm>
          <a:prstGeom prst="rect">
            <a:avLst/>
          </a:prstGeom>
          <a:noFill/>
          <a:ln/>
        </p:spPr>
        <p:txBody>
          <a:bodyPr wrap="square" rtlCol="0" anchor="ctr"/>
          <a:lstStyle/>
          <a:p>
            <a:pPr marL="0" indent="0">
              <a:buNone/>
            </a:pPr>
            <a:r>
              <a:rPr lang="en-US" sz="900" dirty="0">
                <a:solidFill>
                  <a:srgbClr val="1B2A4A"/>
                </a:solidFill>
                <a:latin typeface="Century Gothic" panose="020B0502020202020204" pitchFamily="34" charset="0"/>
                <a:ea typeface="Calibri" pitchFamily="34" charset="-122"/>
                <a:cs typeface="Calibri" pitchFamily="34" charset="-120"/>
              </a:rPr>
              <a:t>Classroom</a:t>
            </a:r>
            <a:endParaRPr lang="en-US" sz="900" dirty="0">
              <a:latin typeface="Century Gothic" panose="020B0502020202020204" pitchFamily="34" charset="0"/>
            </a:endParaRPr>
          </a:p>
        </p:txBody>
      </p:sp>
      <p:sp>
        <p:nvSpPr>
          <p:cNvPr id="33" name="Shape 31"/>
          <p:cNvSpPr/>
          <p:nvPr/>
        </p:nvSpPr>
        <p:spPr>
          <a:xfrm>
            <a:off x="228600" y="2971800"/>
            <a:ext cx="8686800" cy="274320"/>
          </a:xfrm>
          <a:prstGeom prst="rect">
            <a:avLst/>
          </a:prstGeom>
          <a:solidFill>
            <a:srgbClr val="028090"/>
          </a:solidFill>
          <a:ln/>
        </p:spPr>
        <p:txBody>
          <a:bodyPr/>
          <a:lstStyle/>
          <a:p>
            <a:endParaRPr lang="en-US" dirty="0">
              <a:latin typeface="Century Gothic" panose="020B0502020202020204" pitchFamily="34" charset="0"/>
            </a:endParaRPr>
          </a:p>
        </p:txBody>
      </p:sp>
      <p:sp>
        <p:nvSpPr>
          <p:cNvPr id="34" name="Text 32"/>
          <p:cNvSpPr/>
          <p:nvPr/>
        </p:nvSpPr>
        <p:spPr>
          <a:xfrm>
            <a:off x="320040" y="2990088"/>
            <a:ext cx="8503920" cy="237744"/>
          </a:xfrm>
          <a:prstGeom prst="rect">
            <a:avLst/>
          </a:prstGeom>
          <a:noFill/>
          <a:ln/>
        </p:spPr>
        <p:txBody>
          <a:bodyPr wrap="square" rtlCol="0" anchor="ctr"/>
          <a:lstStyle/>
          <a:p>
            <a:pPr marL="0" indent="0">
              <a:buNone/>
            </a:pPr>
            <a:r>
              <a:rPr lang="en-US" sz="950" b="1" dirty="0">
                <a:solidFill>
                  <a:srgbClr val="FFFFFF"/>
                </a:solidFill>
                <a:latin typeface="Century Gothic" panose="020B0502020202020204" pitchFamily="34" charset="0"/>
                <a:ea typeface="Calibri" pitchFamily="34" charset="-122"/>
                <a:cs typeface="Calibri" pitchFamily="34" charset="-120"/>
              </a:rPr>
              <a:t>PROGRAM ACCOMMODATIONS (Changes to HOW your child learns, while content stays the same)</a:t>
            </a:r>
            <a:endParaRPr lang="en-US" sz="950" dirty="0">
              <a:latin typeface="Century Gothic" panose="020B0502020202020204" pitchFamily="34" charset="0"/>
            </a:endParaRPr>
          </a:p>
        </p:txBody>
      </p:sp>
      <p:sp>
        <p:nvSpPr>
          <p:cNvPr id="35" name="Shape 33"/>
          <p:cNvSpPr/>
          <p:nvPr/>
        </p:nvSpPr>
        <p:spPr>
          <a:xfrm>
            <a:off x="228600" y="3264408"/>
            <a:ext cx="2834640" cy="914400"/>
          </a:xfrm>
          <a:prstGeom prst="rect">
            <a:avLst/>
          </a:prstGeom>
          <a:solidFill>
            <a:srgbClr val="FFFFFF"/>
          </a:solidFill>
          <a:ln w="6350">
            <a:solidFill>
              <a:srgbClr val="CCCCCC"/>
            </a:solidFill>
            <a:prstDash val="solid"/>
          </a:ln>
        </p:spPr>
        <p:txBody>
          <a:bodyPr/>
          <a:lstStyle/>
          <a:p>
            <a:endParaRPr lang="en-US" dirty="0">
              <a:latin typeface="Century Gothic" panose="020B0502020202020204" pitchFamily="34" charset="0"/>
            </a:endParaRPr>
          </a:p>
        </p:txBody>
      </p:sp>
      <p:sp>
        <p:nvSpPr>
          <p:cNvPr id="36" name="Text 34"/>
          <p:cNvSpPr/>
          <p:nvPr/>
        </p:nvSpPr>
        <p:spPr>
          <a:xfrm>
            <a:off x="320040" y="3337560"/>
            <a:ext cx="2651760" cy="804672"/>
          </a:xfrm>
          <a:prstGeom prst="rect">
            <a:avLst/>
          </a:prstGeom>
          <a:noFill/>
          <a:ln/>
        </p:spPr>
        <p:txBody>
          <a:bodyPr wrap="square" rtlCol="0" anchor="ctr"/>
          <a:lstStyle/>
          <a:p>
            <a:pPr marL="0" indent="0">
              <a:buNone/>
            </a:pPr>
            <a:r>
              <a:rPr lang="en-US" sz="1000" dirty="0">
                <a:solidFill>
                  <a:srgbClr val="1B2A4A"/>
                </a:solidFill>
                <a:latin typeface="Century Gothic" panose="020B0502020202020204" pitchFamily="34" charset="0"/>
                <a:ea typeface="Calibri" pitchFamily="34" charset="-122"/>
                <a:cs typeface="Calibri" pitchFamily="34" charset="-120"/>
              </a:rPr>
              <a:t>Extended time on oral presentations</a:t>
            </a:r>
            <a:endParaRPr lang="en-US" sz="1000" dirty="0">
              <a:latin typeface="Century Gothic" panose="020B0502020202020204" pitchFamily="34" charset="0"/>
            </a:endParaRPr>
          </a:p>
          <a:p>
            <a:pPr marL="0" indent="0">
              <a:buNone/>
            </a:pPr>
            <a:r>
              <a:rPr lang="en-US" sz="1000" dirty="0">
                <a:solidFill>
                  <a:srgbClr val="1B2A4A"/>
                </a:solidFill>
                <a:latin typeface="Century Gothic" panose="020B0502020202020204" pitchFamily="34" charset="0"/>
                <a:ea typeface="Calibri" pitchFamily="34" charset="-122"/>
                <a:cs typeface="Calibri" pitchFamily="34" charset="-120"/>
              </a:rPr>
              <a:t>(may submit video recording instead)</a:t>
            </a:r>
            <a:endParaRPr lang="en-US" sz="1000" dirty="0">
              <a:latin typeface="Century Gothic" panose="020B0502020202020204" pitchFamily="34" charset="0"/>
            </a:endParaRPr>
          </a:p>
        </p:txBody>
      </p:sp>
      <p:sp>
        <p:nvSpPr>
          <p:cNvPr id="37" name="Shape 35"/>
          <p:cNvSpPr/>
          <p:nvPr/>
        </p:nvSpPr>
        <p:spPr>
          <a:xfrm>
            <a:off x="3127248" y="3264408"/>
            <a:ext cx="2834640" cy="914400"/>
          </a:xfrm>
          <a:prstGeom prst="rect">
            <a:avLst/>
          </a:prstGeom>
          <a:solidFill>
            <a:srgbClr val="FFFFFF"/>
          </a:solidFill>
          <a:ln w="6350">
            <a:solidFill>
              <a:srgbClr val="CCCCCC"/>
            </a:solidFill>
            <a:prstDash val="solid"/>
          </a:ln>
        </p:spPr>
        <p:txBody>
          <a:bodyPr/>
          <a:lstStyle/>
          <a:p>
            <a:endParaRPr lang="en-US" dirty="0">
              <a:latin typeface="Century Gothic" panose="020B0502020202020204" pitchFamily="34" charset="0"/>
            </a:endParaRPr>
          </a:p>
        </p:txBody>
      </p:sp>
      <p:sp>
        <p:nvSpPr>
          <p:cNvPr id="38" name="Text 36"/>
          <p:cNvSpPr/>
          <p:nvPr/>
        </p:nvSpPr>
        <p:spPr>
          <a:xfrm>
            <a:off x="3218688" y="3337560"/>
            <a:ext cx="2651760" cy="804672"/>
          </a:xfrm>
          <a:prstGeom prst="rect">
            <a:avLst/>
          </a:prstGeom>
          <a:noFill/>
          <a:ln/>
        </p:spPr>
        <p:txBody>
          <a:bodyPr wrap="square" rtlCol="0" anchor="ctr"/>
          <a:lstStyle/>
          <a:p>
            <a:pPr marL="0" indent="0">
              <a:buNone/>
            </a:pPr>
            <a:r>
              <a:rPr lang="en-US" sz="1000" dirty="0">
                <a:solidFill>
                  <a:srgbClr val="1B2A4A"/>
                </a:solidFill>
                <a:latin typeface="Century Gothic" panose="020B0502020202020204" pitchFamily="34" charset="0"/>
                <a:ea typeface="Calibri" pitchFamily="34" charset="-122"/>
                <a:cs typeface="Calibri" pitchFamily="34" charset="-120"/>
              </a:rPr>
              <a:t>No “cold calling” in class; they may volunteer to answer when ready</a:t>
            </a:r>
            <a:endParaRPr lang="en-US" sz="1000" dirty="0">
              <a:latin typeface="Century Gothic" panose="020B0502020202020204" pitchFamily="34" charset="0"/>
            </a:endParaRPr>
          </a:p>
        </p:txBody>
      </p:sp>
      <p:sp>
        <p:nvSpPr>
          <p:cNvPr id="39" name="Shape 37"/>
          <p:cNvSpPr/>
          <p:nvPr/>
        </p:nvSpPr>
        <p:spPr>
          <a:xfrm>
            <a:off x="6025896" y="3264408"/>
            <a:ext cx="2834640" cy="914400"/>
          </a:xfrm>
          <a:prstGeom prst="rect">
            <a:avLst/>
          </a:prstGeom>
          <a:solidFill>
            <a:srgbClr val="FFFFFF"/>
          </a:solidFill>
          <a:ln w="6350">
            <a:solidFill>
              <a:srgbClr val="CCCCCC"/>
            </a:solidFill>
            <a:prstDash val="solid"/>
          </a:ln>
        </p:spPr>
        <p:txBody>
          <a:bodyPr/>
          <a:lstStyle/>
          <a:p>
            <a:endParaRPr lang="en-US" dirty="0">
              <a:latin typeface="Century Gothic" panose="020B0502020202020204" pitchFamily="34" charset="0"/>
            </a:endParaRPr>
          </a:p>
        </p:txBody>
      </p:sp>
      <p:sp>
        <p:nvSpPr>
          <p:cNvPr id="40" name="Text 38"/>
          <p:cNvSpPr/>
          <p:nvPr/>
        </p:nvSpPr>
        <p:spPr>
          <a:xfrm>
            <a:off x="6117336" y="3337560"/>
            <a:ext cx="2651760" cy="804672"/>
          </a:xfrm>
          <a:prstGeom prst="rect">
            <a:avLst/>
          </a:prstGeom>
          <a:noFill/>
          <a:ln/>
        </p:spPr>
        <p:txBody>
          <a:bodyPr wrap="square" rtlCol="0" anchor="ctr"/>
          <a:lstStyle/>
          <a:p>
            <a:pPr marL="0" indent="0">
              <a:buNone/>
            </a:pPr>
            <a:r>
              <a:rPr lang="en-US" sz="1000" dirty="0">
                <a:solidFill>
                  <a:srgbClr val="1B2A4A"/>
                </a:solidFill>
                <a:latin typeface="Century Gothic" panose="020B0502020202020204" pitchFamily="34" charset="0"/>
                <a:ea typeface="Calibri" pitchFamily="34" charset="-122"/>
                <a:cs typeface="Calibri" pitchFamily="34" charset="-120"/>
              </a:rPr>
              <a:t>Alternative format for oral reading tasks (partner reading allowed)</a:t>
            </a:r>
            <a:endParaRPr lang="en-US" sz="1000" dirty="0">
              <a:latin typeface="Century Gothic" panose="020B0502020202020204" pitchFamily="34" charset="0"/>
            </a:endParaRPr>
          </a:p>
        </p:txBody>
      </p:sp>
      <p:sp>
        <p:nvSpPr>
          <p:cNvPr id="41" name="Shape 39"/>
          <p:cNvSpPr/>
          <p:nvPr/>
        </p:nvSpPr>
        <p:spPr>
          <a:xfrm>
            <a:off x="228600" y="4206240"/>
            <a:ext cx="4206240" cy="292608"/>
          </a:xfrm>
          <a:prstGeom prst="rect">
            <a:avLst/>
          </a:prstGeom>
          <a:solidFill>
            <a:srgbClr val="F0F0F0"/>
          </a:solidFill>
          <a:ln w="6350">
            <a:solidFill>
              <a:srgbClr val="CCCCCC"/>
            </a:solidFill>
            <a:prstDash val="solid"/>
          </a:ln>
        </p:spPr>
        <p:txBody>
          <a:bodyPr/>
          <a:lstStyle/>
          <a:p>
            <a:endParaRPr lang="en-US" dirty="0">
              <a:latin typeface="Century Gothic" panose="020B0502020202020204" pitchFamily="34" charset="0"/>
            </a:endParaRPr>
          </a:p>
        </p:txBody>
      </p:sp>
      <p:sp>
        <p:nvSpPr>
          <p:cNvPr id="42" name="Text 40"/>
          <p:cNvSpPr/>
          <p:nvPr/>
        </p:nvSpPr>
        <p:spPr>
          <a:xfrm>
            <a:off x="320040" y="4233672"/>
            <a:ext cx="4023360" cy="237744"/>
          </a:xfrm>
          <a:prstGeom prst="rect">
            <a:avLst/>
          </a:prstGeom>
          <a:noFill/>
          <a:ln/>
        </p:spPr>
        <p:txBody>
          <a:bodyPr wrap="square" rtlCol="0" anchor="ctr"/>
          <a:lstStyle/>
          <a:p>
            <a:pPr marL="0" indent="0">
              <a:buNone/>
            </a:pPr>
            <a:r>
              <a:rPr lang="en-US" sz="900" dirty="0">
                <a:solidFill>
                  <a:srgbClr val="1B2A4A"/>
                </a:solidFill>
                <a:latin typeface="Century Gothic" panose="020B0502020202020204" pitchFamily="34" charset="0"/>
                <a:ea typeface="Calibri" pitchFamily="34" charset="-122"/>
                <a:cs typeface="Calibri" pitchFamily="34" charset="-120"/>
              </a:rPr>
              <a:t>Extended School Year (ESY):  ☑ Yes — 4 weeks of speech services over the summer  ☐ No</a:t>
            </a:r>
            <a:endParaRPr lang="en-US" sz="900" dirty="0">
              <a:latin typeface="Century Gothic" panose="020B0502020202020204" pitchFamily="34" charset="0"/>
            </a:endParaRPr>
          </a:p>
        </p:txBody>
      </p:sp>
      <p:sp>
        <p:nvSpPr>
          <p:cNvPr id="43" name="Shape 41"/>
          <p:cNvSpPr/>
          <p:nvPr/>
        </p:nvSpPr>
        <p:spPr>
          <a:xfrm>
            <a:off x="228600" y="4544568"/>
            <a:ext cx="0" cy="0"/>
          </a:xfrm>
          <a:prstGeom prst="rect">
            <a:avLst/>
          </a:prstGeom>
          <a:noFill/>
          <a:ln/>
        </p:spPr>
        <p:txBody>
          <a:bodyPr/>
          <a:lstStyle/>
          <a:p>
            <a:endParaRPr lang="en-US" dirty="0">
              <a:latin typeface="Century Gothic" panose="020B0502020202020204" pitchFamily="34" charset="0"/>
            </a:endParaRPr>
          </a:p>
        </p:txBody>
      </p:sp>
      <p:sp>
        <p:nvSpPr>
          <p:cNvPr id="44" name="Shape 42"/>
          <p:cNvSpPr/>
          <p:nvPr/>
        </p:nvSpPr>
        <p:spPr>
          <a:xfrm>
            <a:off x="228600" y="4544568"/>
            <a:ext cx="0" cy="0"/>
          </a:xfrm>
          <a:prstGeom prst="rect">
            <a:avLst/>
          </a:prstGeom>
          <a:noFill/>
          <a:ln/>
        </p:spPr>
        <p:txBody>
          <a:bodyPr/>
          <a:lstStyle/>
          <a:p>
            <a:endParaRPr lang="en-US" dirty="0">
              <a:latin typeface="Century Gothic" panose="020B0502020202020204" pitchFamily="34" charset="0"/>
            </a:endParaRPr>
          </a:p>
        </p:txBody>
      </p:sp>
      <p:sp>
        <p:nvSpPr>
          <p:cNvPr id="45" name="Shape 43"/>
          <p:cNvSpPr/>
          <p:nvPr/>
        </p:nvSpPr>
        <p:spPr>
          <a:xfrm>
            <a:off x="4663440" y="4178808"/>
            <a:ext cx="4251960" cy="457200"/>
          </a:xfrm>
          <a:prstGeom prst="rect">
            <a:avLst/>
          </a:prstGeom>
          <a:solidFill>
            <a:srgbClr val="028090"/>
          </a:solidFill>
          <a:ln/>
        </p:spPr>
        <p:txBody>
          <a:bodyPr/>
          <a:lstStyle/>
          <a:p>
            <a:endParaRPr lang="en-US" dirty="0">
              <a:latin typeface="Century Gothic" panose="020B0502020202020204" pitchFamily="34" charset="0"/>
            </a:endParaRPr>
          </a:p>
        </p:txBody>
      </p:sp>
      <p:sp>
        <p:nvSpPr>
          <p:cNvPr id="46" name="Text 44"/>
          <p:cNvSpPr/>
          <p:nvPr/>
        </p:nvSpPr>
        <p:spPr>
          <a:xfrm>
            <a:off x="4754880" y="4206240"/>
            <a:ext cx="4069080" cy="402336"/>
          </a:xfrm>
          <a:prstGeom prst="rect">
            <a:avLst/>
          </a:prstGeom>
          <a:noFill/>
          <a:ln/>
        </p:spPr>
        <p:txBody>
          <a:bodyPr wrap="square" rtlCol="0" anchor="ctr"/>
          <a:lstStyle/>
          <a:p>
            <a:pPr marL="0" indent="0">
              <a:buNone/>
            </a:pPr>
            <a:r>
              <a:rPr lang="en-US" sz="1100" b="1" dirty="0">
                <a:solidFill>
                  <a:srgbClr val="FFFFFF"/>
                </a:solidFill>
                <a:latin typeface="Century Gothic" panose="020B0502020202020204" pitchFamily="34" charset="0"/>
                <a:ea typeface="Trebuchet MS" pitchFamily="34" charset="-122"/>
                <a:cs typeface="Trebuchet MS" pitchFamily="34" charset="-120"/>
              </a:rPr>
              <a:t>✓  Accommodations vs. Modifications</a:t>
            </a:r>
            <a:endParaRPr lang="en-US" sz="1100" dirty="0">
              <a:latin typeface="Century Gothic" panose="020B0502020202020204" pitchFamily="34" charset="0"/>
            </a:endParaRPr>
          </a:p>
        </p:txBody>
      </p:sp>
      <p:sp>
        <p:nvSpPr>
          <p:cNvPr id="47" name="Shape 45"/>
          <p:cNvSpPr/>
          <p:nvPr/>
        </p:nvSpPr>
        <p:spPr>
          <a:xfrm>
            <a:off x="4663440" y="4663440"/>
            <a:ext cx="4251960" cy="365760"/>
          </a:xfrm>
          <a:prstGeom prst="rect">
            <a:avLst/>
          </a:prstGeom>
          <a:solidFill>
            <a:srgbClr val="C9A84C"/>
          </a:solidFill>
          <a:ln/>
        </p:spPr>
        <p:txBody>
          <a:bodyPr/>
          <a:lstStyle/>
          <a:p>
            <a:endParaRPr lang="en-US" dirty="0">
              <a:latin typeface="Century Gothic" panose="020B0502020202020204" pitchFamily="34" charset="0"/>
            </a:endParaRPr>
          </a:p>
        </p:txBody>
      </p:sp>
      <p:sp>
        <p:nvSpPr>
          <p:cNvPr id="48" name="Text 46"/>
          <p:cNvSpPr/>
          <p:nvPr/>
        </p:nvSpPr>
        <p:spPr>
          <a:xfrm>
            <a:off x="4727448" y="4681728"/>
            <a:ext cx="4114800" cy="329184"/>
          </a:xfrm>
          <a:prstGeom prst="rect">
            <a:avLst/>
          </a:prstGeom>
          <a:noFill/>
          <a:ln/>
        </p:spPr>
        <p:txBody>
          <a:bodyPr wrap="square" rtlCol="0" anchor="ctr"/>
          <a:lstStyle/>
          <a:p>
            <a:pPr marL="0" indent="0">
              <a:buNone/>
            </a:pPr>
            <a:r>
              <a:rPr lang="en-US" sz="1050" b="1" dirty="0">
                <a:solidFill>
                  <a:srgbClr val="1B2A4A"/>
                </a:solidFill>
                <a:latin typeface="Century Gothic" panose="020B0502020202020204" pitchFamily="34" charset="0"/>
                <a:ea typeface="Calibri" pitchFamily="34" charset="-122"/>
                <a:cs typeface="Calibri" pitchFamily="34" charset="-120"/>
              </a:rPr>
              <a:t>💡  Ask for a copy of the services page immediately after the meeting.</a:t>
            </a:r>
            <a:endParaRPr lang="en-US" sz="1050" dirty="0">
              <a:latin typeface="Century Gothic" panose="020B0502020202020204" pitchFamily="34" charset="0"/>
            </a:endParaRPr>
          </a:p>
        </p:txBody>
      </p:sp>
      <p:pic>
        <p:nvPicPr>
          <p:cNvPr id="49" name="Picture 48">
            <a:extLst>
              <a:ext uri="{FF2B5EF4-FFF2-40B4-BE49-F238E27FC236}">
                <a16:creationId xmlns:a16="http://schemas.microsoft.com/office/drawing/2014/main" id="{308A28D4-5564-0BFD-C97A-B20989DF4689}"/>
              </a:ext>
            </a:extLst>
          </p:cNvPr>
          <p:cNvPicPr>
            <a:picLocks noChangeAspect="1"/>
          </p:cNvPicPr>
          <p:nvPr/>
        </p:nvPicPr>
        <p:blipFill>
          <a:blip r:embed="rId4">
            <a:alphaModFix/>
          </a:blip>
          <a:stretch>
            <a:fillRect/>
          </a:stretch>
        </p:blipFill>
        <p:spPr>
          <a:xfrm>
            <a:off x="320040" y="4834725"/>
            <a:ext cx="637015" cy="260933"/>
          </a:xfrm>
          <a:prstGeom prst="rect">
            <a:avLst/>
          </a:prstGeom>
        </p:spPr>
      </p:pic>
    </p:spTree>
  </p:cSld>
  <p:clrMapOvr>
    <a:masterClrMapping/>
  </p:clrMapOvr>
  <p:extLst>
    <p:ext uri="{6950BFC3-D8DA-4A85-94F7-54DA5524770B}">
      <p188:commentRel xmlns:p188="http://schemas.microsoft.com/office/powerpoint/2018/8/main" r:id="rId3"/>
    </p:ext>
  </p:extLst>
</p:sld>
</file>

<file path=ppt/slides/slide11.xml><?xml version="1.0" encoding="utf-8"?>
<p:sld xmlns:a="http://schemas.openxmlformats.org/drawingml/2006/main" xmlns:r="http://schemas.openxmlformats.org/officeDocument/2006/relationships" xmlns:p="http://schemas.openxmlformats.org/presentationml/2006/main">
  <p:cSld name="Slide 9">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1005840"/>
          </a:xfrm>
          <a:prstGeom prst="rect">
            <a:avLst/>
          </a:prstGeom>
          <a:solidFill>
            <a:srgbClr val="028090"/>
          </a:solidFill>
          <a:ln/>
        </p:spPr>
        <p:txBody>
          <a:bodyPr/>
          <a:lstStyle/>
          <a:p>
            <a:endParaRPr lang="en-US" dirty="0">
              <a:latin typeface="Century Gothic" panose="020B0502020202020204" pitchFamily="34" charset="0"/>
            </a:endParaRPr>
          </a:p>
        </p:txBody>
      </p:sp>
      <p:sp>
        <p:nvSpPr>
          <p:cNvPr id="3" name="Text 1"/>
          <p:cNvSpPr/>
          <p:nvPr/>
        </p:nvSpPr>
        <p:spPr>
          <a:xfrm>
            <a:off x="365760" y="91440"/>
            <a:ext cx="8229600" cy="822960"/>
          </a:xfrm>
          <a:prstGeom prst="rect">
            <a:avLst/>
          </a:prstGeom>
          <a:noFill/>
          <a:ln/>
        </p:spPr>
        <p:txBody>
          <a:bodyPr wrap="square" rtlCol="0" anchor="ctr"/>
          <a:lstStyle/>
          <a:p>
            <a:pPr marL="0" indent="0">
              <a:buNone/>
            </a:pPr>
            <a:r>
              <a:rPr lang="en-US" sz="2800" b="1" dirty="0">
                <a:solidFill>
                  <a:srgbClr val="FFFFFF"/>
                </a:solidFill>
                <a:latin typeface="Century Gothic" panose="020B0502020202020204" pitchFamily="34" charset="0"/>
                <a:ea typeface="Trebuchet MS" pitchFamily="34" charset="-122"/>
                <a:cs typeface="Trebuchet MS" pitchFamily="34" charset="-120"/>
              </a:rPr>
              <a:t>IEP Page 5: Educational Setting (Placement)</a:t>
            </a:r>
            <a:endParaRPr lang="en-US" sz="2800" dirty="0">
              <a:latin typeface="Century Gothic" panose="020B0502020202020204" pitchFamily="34" charset="0"/>
            </a:endParaRPr>
          </a:p>
        </p:txBody>
      </p:sp>
      <p:sp>
        <p:nvSpPr>
          <p:cNvPr id="4" name="Text 2"/>
          <p:cNvSpPr/>
          <p:nvPr/>
        </p:nvSpPr>
        <p:spPr>
          <a:xfrm>
            <a:off x="365760" y="1097280"/>
            <a:ext cx="8412480" cy="365760"/>
          </a:xfrm>
          <a:prstGeom prst="rect">
            <a:avLst/>
          </a:prstGeom>
          <a:noFill/>
          <a:ln/>
        </p:spPr>
        <p:txBody>
          <a:bodyPr wrap="square" rtlCol="0" anchor="ctr"/>
          <a:lstStyle/>
          <a:p>
            <a:pPr marL="0" indent="0">
              <a:buNone/>
            </a:pPr>
            <a:r>
              <a:rPr lang="en-US" sz="1300" i="1" dirty="0">
                <a:solidFill>
                  <a:srgbClr val="1B2A4A"/>
                </a:solidFill>
                <a:latin typeface="Century Gothic" panose="020B0502020202020204" pitchFamily="34" charset="0"/>
                <a:ea typeface="Calibri" pitchFamily="34" charset="-122"/>
                <a:cs typeface="Calibri" pitchFamily="34" charset="-120"/>
              </a:rPr>
              <a:t>LRE = Least Restrictive Environment. Your child should be educated with non-disabled peers as much as possible.</a:t>
            </a:r>
            <a:endParaRPr lang="en-US" sz="1300" dirty="0">
              <a:latin typeface="Century Gothic" panose="020B0502020202020204" pitchFamily="34" charset="0"/>
            </a:endParaRPr>
          </a:p>
        </p:txBody>
      </p:sp>
      <p:sp>
        <p:nvSpPr>
          <p:cNvPr id="5" name="Shape 3"/>
          <p:cNvSpPr/>
          <p:nvPr/>
        </p:nvSpPr>
        <p:spPr>
          <a:xfrm>
            <a:off x="228600" y="1508760"/>
            <a:ext cx="5029200" cy="3383280"/>
          </a:xfrm>
          <a:prstGeom prst="rect">
            <a:avLst/>
          </a:prstGeom>
          <a:solidFill>
            <a:srgbClr val="F8F8F8"/>
          </a:solidFill>
          <a:ln w="12700">
            <a:solidFill>
              <a:srgbClr val="CCCCCC"/>
            </a:solidFill>
            <a:prstDash val="solid"/>
          </a:ln>
        </p:spPr>
        <p:txBody>
          <a:bodyPr/>
          <a:lstStyle/>
          <a:p>
            <a:endParaRPr lang="en-US" dirty="0">
              <a:latin typeface="Century Gothic" panose="020B0502020202020204" pitchFamily="34" charset="0"/>
            </a:endParaRPr>
          </a:p>
        </p:txBody>
      </p:sp>
      <p:sp>
        <p:nvSpPr>
          <p:cNvPr id="6" name="Shape 4"/>
          <p:cNvSpPr/>
          <p:nvPr/>
        </p:nvSpPr>
        <p:spPr>
          <a:xfrm>
            <a:off x="228600" y="1508760"/>
            <a:ext cx="5029200" cy="320040"/>
          </a:xfrm>
          <a:prstGeom prst="rect">
            <a:avLst/>
          </a:prstGeom>
          <a:solidFill>
            <a:srgbClr val="1B2A4A"/>
          </a:solidFill>
          <a:ln/>
        </p:spPr>
        <p:txBody>
          <a:bodyPr/>
          <a:lstStyle/>
          <a:p>
            <a:endParaRPr lang="en-US" dirty="0">
              <a:latin typeface="Century Gothic" panose="020B0502020202020204" pitchFamily="34" charset="0"/>
            </a:endParaRPr>
          </a:p>
        </p:txBody>
      </p:sp>
      <p:sp>
        <p:nvSpPr>
          <p:cNvPr id="7" name="Text 5"/>
          <p:cNvSpPr/>
          <p:nvPr/>
        </p:nvSpPr>
        <p:spPr>
          <a:xfrm>
            <a:off x="274320" y="1508760"/>
            <a:ext cx="4937760" cy="320040"/>
          </a:xfrm>
          <a:prstGeom prst="rect">
            <a:avLst/>
          </a:prstGeom>
          <a:noFill/>
          <a:ln/>
        </p:spPr>
        <p:txBody>
          <a:bodyPr wrap="square" rtlCol="0" anchor="ctr"/>
          <a:lstStyle/>
          <a:p>
            <a:pPr marL="0" indent="0" algn="ctr">
              <a:buNone/>
            </a:pPr>
            <a:r>
              <a:rPr lang="en-US" sz="900" b="1" dirty="0">
                <a:solidFill>
                  <a:srgbClr val="FFFFFF"/>
                </a:solidFill>
                <a:latin typeface="Century Gothic" panose="020B0502020202020204" pitchFamily="34" charset="0"/>
                <a:ea typeface="Calibri" pitchFamily="34" charset="-122"/>
                <a:cs typeface="Calibri" pitchFamily="34" charset="-120"/>
              </a:rPr>
              <a:t>OFFER OF “FAPE” — EDUCATIONAL SETTING</a:t>
            </a:r>
            <a:endParaRPr lang="en-US" sz="900" dirty="0">
              <a:latin typeface="Century Gothic" panose="020B0502020202020204" pitchFamily="34" charset="0"/>
            </a:endParaRPr>
          </a:p>
        </p:txBody>
      </p:sp>
      <p:sp>
        <p:nvSpPr>
          <p:cNvPr id="8" name="Shape 6"/>
          <p:cNvSpPr/>
          <p:nvPr/>
        </p:nvSpPr>
        <p:spPr>
          <a:xfrm>
            <a:off x="228600" y="1892808"/>
            <a:ext cx="5029200" cy="329184"/>
          </a:xfrm>
          <a:prstGeom prst="rect">
            <a:avLst/>
          </a:prstGeom>
          <a:solidFill>
            <a:srgbClr val="FFFFFF"/>
          </a:solidFill>
          <a:ln w="6350">
            <a:solidFill>
              <a:srgbClr val="E0E0E0"/>
            </a:solidFill>
            <a:prstDash val="solid"/>
          </a:ln>
        </p:spPr>
        <p:txBody>
          <a:bodyPr/>
          <a:lstStyle/>
          <a:p>
            <a:endParaRPr lang="en-US" dirty="0">
              <a:latin typeface="Century Gothic" panose="020B0502020202020204" pitchFamily="34" charset="0"/>
            </a:endParaRPr>
          </a:p>
        </p:txBody>
      </p:sp>
      <p:sp>
        <p:nvSpPr>
          <p:cNvPr id="9" name="Text 7"/>
          <p:cNvSpPr/>
          <p:nvPr/>
        </p:nvSpPr>
        <p:spPr>
          <a:xfrm>
            <a:off x="320040" y="1938528"/>
            <a:ext cx="1828800" cy="246888"/>
          </a:xfrm>
          <a:prstGeom prst="rect">
            <a:avLst/>
          </a:prstGeom>
          <a:noFill/>
          <a:ln/>
        </p:spPr>
        <p:txBody>
          <a:bodyPr wrap="square" rtlCol="0" anchor="ctr"/>
          <a:lstStyle/>
          <a:p>
            <a:pPr marL="0" indent="0">
              <a:buNone/>
            </a:pPr>
            <a:r>
              <a:rPr lang="en-US" sz="850" b="1" dirty="0">
                <a:solidFill>
                  <a:srgbClr val="1B2A4A"/>
                </a:solidFill>
                <a:latin typeface="Century Gothic" panose="020B0502020202020204" pitchFamily="34" charset="0"/>
                <a:ea typeface="Calibri" pitchFamily="34" charset="-122"/>
                <a:cs typeface="Calibri" pitchFamily="34" charset="-120"/>
              </a:rPr>
              <a:t>School of Attendance:</a:t>
            </a:r>
            <a:endParaRPr lang="en-US" sz="850" dirty="0">
              <a:latin typeface="Century Gothic" panose="020B0502020202020204" pitchFamily="34" charset="0"/>
            </a:endParaRPr>
          </a:p>
        </p:txBody>
      </p:sp>
      <p:sp>
        <p:nvSpPr>
          <p:cNvPr id="10" name="Text 8"/>
          <p:cNvSpPr/>
          <p:nvPr/>
        </p:nvSpPr>
        <p:spPr>
          <a:xfrm>
            <a:off x="2194560" y="1938528"/>
            <a:ext cx="2926080" cy="246888"/>
          </a:xfrm>
          <a:prstGeom prst="rect">
            <a:avLst/>
          </a:prstGeom>
          <a:noFill/>
          <a:ln/>
        </p:spPr>
        <p:txBody>
          <a:bodyPr wrap="square" rtlCol="0" anchor="ctr"/>
          <a:lstStyle/>
          <a:p>
            <a:pPr marL="0" indent="0">
              <a:buNone/>
            </a:pPr>
            <a:r>
              <a:rPr lang="en-US" sz="900" dirty="0">
                <a:solidFill>
                  <a:srgbClr val="1B2A4A"/>
                </a:solidFill>
                <a:latin typeface="Century Gothic" panose="020B0502020202020204" pitchFamily="34" charset="0"/>
                <a:ea typeface="Calibri" pitchFamily="34" charset="-122"/>
                <a:cs typeface="Calibri" pitchFamily="34" charset="-120"/>
              </a:rPr>
              <a:t>Valley View Elementary School</a:t>
            </a:r>
            <a:endParaRPr lang="en-US" sz="900" dirty="0">
              <a:latin typeface="Century Gothic" panose="020B0502020202020204" pitchFamily="34" charset="0"/>
            </a:endParaRPr>
          </a:p>
        </p:txBody>
      </p:sp>
      <p:sp>
        <p:nvSpPr>
          <p:cNvPr id="11" name="Shape 9"/>
          <p:cNvSpPr/>
          <p:nvPr/>
        </p:nvSpPr>
        <p:spPr>
          <a:xfrm>
            <a:off x="228600" y="2240280"/>
            <a:ext cx="5029200" cy="329184"/>
          </a:xfrm>
          <a:prstGeom prst="rect">
            <a:avLst/>
          </a:prstGeom>
          <a:solidFill>
            <a:srgbClr val="D6EEF1"/>
          </a:solidFill>
          <a:ln w="6350">
            <a:solidFill>
              <a:srgbClr val="E0E0E0"/>
            </a:solidFill>
            <a:prstDash val="solid"/>
          </a:ln>
        </p:spPr>
        <p:txBody>
          <a:bodyPr/>
          <a:lstStyle/>
          <a:p>
            <a:endParaRPr lang="en-US" dirty="0">
              <a:latin typeface="Century Gothic" panose="020B0502020202020204" pitchFamily="34" charset="0"/>
            </a:endParaRPr>
          </a:p>
        </p:txBody>
      </p:sp>
      <p:sp>
        <p:nvSpPr>
          <p:cNvPr id="12" name="Text 10"/>
          <p:cNvSpPr/>
          <p:nvPr/>
        </p:nvSpPr>
        <p:spPr>
          <a:xfrm>
            <a:off x="320040" y="2286000"/>
            <a:ext cx="1828800" cy="246888"/>
          </a:xfrm>
          <a:prstGeom prst="rect">
            <a:avLst/>
          </a:prstGeom>
          <a:noFill/>
          <a:ln/>
        </p:spPr>
        <p:txBody>
          <a:bodyPr wrap="square" rtlCol="0" anchor="ctr"/>
          <a:lstStyle/>
          <a:p>
            <a:pPr marL="0" indent="0">
              <a:buNone/>
            </a:pPr>
            <a:r>
              <a:rPr lang="en-US" sz="850" b="1" dirty="0">
                <a:solidFill>
                  <a:srgbClr val="1B2A4A"/>
                </a:solidFill>
                <a:latin typeface="Century Gothic" panose="020B0502020202020204" pitchFamily="34" charset="0"/>
                <a:ea typeface="Calibri" pitchFamily="34" charset="-122"/>
                <a:cs typeface="Calibri" pitchFamily="34" charset="-120"/>
              </a:rPr>
              <a:t>Home School?</a:t>
            </a:r>
            <a:endParaRPr lang="en-US" sz="850" dirty="0">
              <a:latin typeface="Century Gothic" panose="020B0502020202020204" pitchFamily="34" charset="0"/>
            </a:endParaRPr>
          </a:p>
        </p:txBody>
      </p:sp>
      <p:sp>
        <p:nvSpPr>
          <p:cNvPr id="13" name="Text 11"/>
          <p:cNvSpPr/>
          <p:nvPr/>
        </p:nvSpPr>
        <p:spPr>
          <a:xfrm>
            <a:off x="2194560" y="2286000"/>
            <a:ext cx="2926080" cy="246888"/>
          </a:xfrm>
          <a:prstGeom prst="rect">
            <a:avLst/>
          </a:prstGeom>
          <a:noFill/>
          <a:ln/>
        </p:spPr>
        <p:txBody>
          <a:bodyPr wrap="square" rtlCol="0" anchor="ctr"/>
          <a:lstStyle/>
          <a:p>
            <a:pPr marL="0" indent="0">
              <a:buNone/>
            </a:pPr>
            <a:r>
              <a:rPr lang="en-US" sz="900" dirty="0">
                <a:solidFill>
                  <a:srgbClr val="1B2A4A"/>
                </a:solidFill>
                <a:latin typeface="Century Gothic" panose="020B0502020202020204" pitchFamily="34" charset="0"/>
                <a:ea typeface="Calibri" pitchFamily="34" charset="-122"/>
                <a:cs typeface="Calibri" pitchFamily="34" charset="-120"/>
              </a:rPr>
              <a:t>☑ Yes — services provided at residence school</a:t>
            </a:r>
            <a:endParaRPr lang="en-US" sz="900" dirty="0">
              <a:latin typeface="Century Gothic" panose="020B0502020202020204" pitchFamily="34" charset="0"/>
            </a:endParaRPr>
          </a:p>
        </p:txBody>
      </p:sp>
      <p:sp>
        <p:nvSpPr>
          <p:cNvPr id="14" name="Shape 12"/>
          <p:cNvSpPr/>
          <p:nvPr/>
        </p:nvSpPr>
        <p:spPr>
          <a:xfrm>
            <a:off x="228600" y="2587752"/>
            <a:ext cx="5029200" cy="329184"/>
          </a:xfrm>
          <a:prstGeom prst="rect">
            <a:avLst/>
          </a:prstGeom>
          <a:solidFill>
            <a:srgbClr val="FFFFFF"/>
          </a:solidFill>
          <a:ln w="6350">
            <a:solidFill>
              <a:srgbClr val="E0E0E0"/>
            </a:solidFill>
            <a:prstDash val="solid"/>
          </a:ln>
        </p:spPr>
        <p:txBody>
          <a:bodyPr/>
          <a:lstStyle/>
          <a:p>
            <a:endParaRPr lang="en-US" dirty="0">
              <a:latin typeface="Century Gothic" panose="020B0502020202020204" pitchFamily="34" charset="0"/>
            </a:endParaRPr>
          </a:p>
        </p:txBody>
      </p:sp>
      <p:sp>
        <p:nvSpPr>
          <p:cNvPr id="15" name="Text 13"/>
          <p:cNvSpPr/>
          <p:nvPr/>
        </p:nvSpPr>
        <p:spPr>
          <a:xfrm>
            <a:off x="320040" y="2633472"/>
            <a:ext cx="1828800" cy="246888"/>
          </a:xfrm>
          <a:prstGeom prst="rect">
            <a:avLst/>
          </a:prstGeom>
          <a:noFill/>
          <a:ln/>
        </p:spPr>
        <p:txBody>
          <a:bodyPr wrap="square" rtlCol="0" anchor="ctr"/>
          <a:lstStyle/>
          <a:p>
            <a:pPr marL="0" indent="0">
              <a:buNone/>
            </a:pPr>
            <a:r>
              <a:rPr lang="en-US" sz="850" b="1" dirty="0">
                <a:solidFill>
                  <a:srgbClr val="1B2A4A"/>
                </a:solidFill>
                <a:latin typeface="Century Gothic" panose="020B0502020202020204" pitchFamily="34" charset="0"/>
                <a:ea typeface="Calibri" pitchFamily="34" charset="-122"/>
                <a:cs typeface="Calibri" pitchFamily="34" charset="-120"/>
              </a:rPr>
              <a:t>Physical Education:</a:t>
            </a:r>
            <a:endParaRPr lang="en-US" sz="850" dirty="0">
              <a:latin typeface="Century Gothic" panose="020B0502020202020204" pitchFamily="34" charset="0"/>
            </a:endParaRPr>
          </a:p>
        </p:txBody>
      </p:sp>
      <p:sp>
        <p:nvSpPr>
          <p:cNvPr id="16" name="Text 14"/>
          <p:cNvSpPr/>
          <p:nvPr/>
        </p:nvSpPr>
        <p:spPr>
          <a:xfrm>
            <a:off x="2194560" y="2633472"/>
            <a:ext cx="2926080" cy="246888"/>
          </a:xfrm>
          <a:prstGeom prst="rect">
            <a:avLst/>
          </a:prstGeom>
          <a:noFill/>
          <a:ln/>
        </p:spPr>
        <p:txBody>
          <a:bodyPr wrap="square" rtlCol="0" anchor="ctr"/>
          <a:lstStyle/>
          <a:p>
            <a:pPr marL="0" indent="0">
              <a:buNone/>
            </a:pPr>
            <a:r>
              <a:rPr lang="en-US" sz="900" dirty="0">
                <a:solidFill>
                  <a:srgbClr val="1B2A4A"/>
                </a:solidFill>
                <a:latin typeface="Century Gothic" panose="020B0502020202020204" pitchFamily="34" charset="0"/>
                <a:ea typeface="Calibri" pitchFamily="34" charset="-122"/>
                <a:cs typeface="Calibri" pitchFamily="34" charset="-120"/>
              </a:rPr>
              <a:t>☑ General Education PE</a:t>
            </a:r>
            <a:endParaRPr lang="en-US" sz="900" dirty="0">
              <a:latin typeface="Century Gothic" panose="020B0502020202020204" pitchFamily="34" charset="0"/>
            </a:endParaRPr>
          </a:p>
        </p:txBody>
      </p:sp>
      <p:sp>
        <p:nvSpPr>
          <p:cNvPr id="17" name="Shape 15"/>
          <p:cNvSpPr/>
          <p:nvPr/>
        </p:nvSpPr>
        <p:spPr>
          <a:xfrm>
            <a:off x="228600" y="2935224"/>
            <a:ext cx="5029200" cy="329184"/>
          </a:xfrm>
          <a:prstGeom prst="rect">
            <a:avLst/>
          </a:prstGeom>
          <a:solidFill>
            <a:srgbClr val="D6EEF1"/>
          </a:solidFill>
          <a:ln w="6350">
            <a:solidFill>
              <a:srgbClr val="E0E0E0"/>
            </a:solidFill>
            <a:prstDash val="solid"/>
          </a:ln>
        </p:spPr>
        <p:txBody>
          <a:bodyPr/>
          <a:lstStyle/>
          <a:p>
            <a:endParaRPr lang="en-US" dirty="0">
              <a:latin typeface="Century Gothic" panose="020B0502020202020204" pitchFamily="34" charset="0"/>
            </a:endParaRPr>
          </a:p>
        </p:txBody>
      </p:sp>
      <p:sp>
        <p:nvSpPr>
          <p:cNvPr id="18" name="Text 16"/>
          <p:cNvSpPr/>
          <p:nvPr/>
        </p:nvSpPr>
        <p:spPr>
          <a:xfrm>
            <a:off x="320040" y="2980944"/>
            <a:ext cx="1828800" cy="246888"/>
          </a:xfrm>
          <a:prstGeom prst="rect">
            <a:avLst/>
          </a:prstGeom>
          <a:noFill/>
          <a:ln/>
        </p:spPr>
        <p:txBody>
          <a:bodyPr wrap="square" rtlCol="0" anchor="ctr"/>
          <a:lstStyle/>
          <a:p>
            <a:pPr marL="0" indent="0">
              <a:buNone/>
            </a:pPr>
            <a:r>
              <a:rPr lang="en-US" sz="850" b="1" dirty="0">
                <a:solidFill>
                  <a:srgbClr val="1B2A4A"/>
                </a:solidFill>
                <a:latin typeface="Century Gothic" panose="020B0502020202020204" pitchFamily="34" charset="0"/>
                <a:ea typeface="Calibri" pitchFamily="34" charset="-122"/>
                <a:cs typeface="Calibri" pitchFamily="34" charset="-120"/>
              </a:rPr>
              <a:t>Program Setting:</a:t>
            </a:r>
            <a:endParaRPr lang="en-US" sz="850" dirty="0">
              <a:latin typeface="Century Gothic" panose="020B0502020202020204" pitchFamily="34" charset="0"/>
            </a:endParaRPr>
          </a:p>
        </p:txBody>
      </p:sp>
      <p:sp>
        <p:nvSpPr>
          <p:cNvPr id="19" name="Text 17"/>
          <p:cNvSpPr/>
          <p:nvPr/>
        </p:nvSpPr>
        <p:spPr>
          <a:xfrm>
            <a:off x="2194560" y="2980944"/>
            <a:ext cx="2926080" cy="246888"/>
          </a:xfrm>
          <a:prstGeom prst="rect">
            <a:avLst/>
          </a:prstGeom>
          <a:noFill/>
          <a:ln/>
        </p:spPr>
        <p:txBody>
          <a:bodyPr wrap="square" rtlCol="0" anchor="ctr"/>
          <a:lstStyle/>
          <a:p>
            <a:pPr marL="0" indent="0">
              <a:buNone/>
            </a:pPr>
            <a:r>
              <a:rPr lang="en-US" sz="900" dirty="0">
                <a:solidFill>
                  <a:srgbClr val="1B2A4A"/>
                </a:solidFill>
                <a:latin typeface="Century Gothic" panose="020B0502020202020204" pitchFamily="34" charset="0"/>
                <a:ea typeface="Calibri" pitchFamily="34" charset="-122"/>
                <a:cs typeface="Calibri" pitchFamily="34" charset="-120"/>
              </a:rPr>
              <a:t>Regular classroom / public day school</a:t>
            </a:r>
            <a:endParaRPr lang="en-US" sz="900" dirty="0">
              <a:latin typeface="Century Gothic" panose="020B0502020202020204" pitchFamily="34" charset="0"/>
            </a:endParaRPr>
          </a:p>
        </p:txBody>
      </p:sp>
      <p:sp>
        <p:nvSpPr>
          <p:cNvPr id="20" name="Shape 18"/>
          <p:cNvSpPr/>
          <p:nvPr/>
        </p:nvSpPr>
        <p:spPr>
          <a:xfrm>
            <a:off x="228600" y="3282696"/>
            <a:ext cx="5029200" cy="329184"/>
          </a:xfrm>
          <a:prstGeom prst="rect">
            <a:avLst/>
          </a:prstGeom>
          <a:solidFill>
            <a:srgbClr val="FFFFFF"/>
          </a:solidFill>
          <a:ln w="6350">
            <a:solidFill>
              <a:srgbClr val="E0E0E0"/>
            </a:solidFill>
            <a:prstDash val="solid"/>
          </a:ln>
        </p:spPr>
        <p:txBody>
          <a:bodyPr/>
          <a:lstStyle/>
          <a:p>
            <a:endParaRPr lang="en-US" dirty="0">
              <a:latin typeface="Century Gothic" panose="020B0502020202020204" pitchFamily="34" charset="0"/>
            </a:endParaRPr>
          </a:p>
        </p:txBody>
      </p:sp>
      <p:sp>
        <p:nvSpPr>
          <p:cNvPr id="21" name="Text 19"/>
          <p:cNvSpPr/>
          <p:nvPr/>
        </p:nvSpPr>
        <p:spPr>
          <a:xfrm>
            <a:off x="320040" y="3328416"/>
            <a:ext cx="1828800" cy="246888"/>
          </a:xfrm>
          <a:prstGeom prst="rect">
            <a:avLst/>
          </a:prstGeom>
          <a:noFill/>
          <a:ln/>
        </p:spPr>
        <p:txBody>
          <a:bodyPr wrap="square" rtlCol="0" anchor="ctr"/>
          <a:lstStyle/>
          <a:p>
            <a:pPr marL="0" indent="0">
              <a:buNone/>
            </a:pPr>
            <a:r>
              <a:rPr lang="en-US" sz="850" b="1" dirty="0">
                <a:solidFill>
                  <a:srgbClr val="1B2A4A"/>
                </a:solidFill>
                <a:latin typeface="Century Gothic" panose="020B0502020202020204" pitchFamily="34" charset="0"/>
                <a:ea typeface="Calibri" pitchFamily="34" charset="-122"/>
                <a:cs typeface="Calibri" pitchFamily="34" charset="-120"/>
              </a:rPr>
              <a:t>% Time OUTSIDE gen. ed.:</a:t>
            </a:r>
            <a:endParaRPr lang="en-US" sz="850" dirty="0">
              <a:latin typeface="Century Gothic" panose="020B0502020202020204" pitchFamily="34" charset="0"/>
            </a:endParaRPr>
          </a:p>
        </p:txBody>
      </p:sp>
      <p:sp>
        <p:nvSpPr>
          <p:cNvPr id="22" name="Text 20"/>
          <p:cNvSpPr/>
          <p:nvPr/>
        </p:nvSpPr>
        <p:spPr>
          <a:xfrm>
            <a:off x="2194560" y="3328416"/>
            <a:ext cx="2926080" cy="246888"/>
          </a:xfrm>
          <a:prstGeom prst="rect">
            <a:avLst/>
          </a:prstGeom>
          <a:noFill/>
          <a:ln/>
        </p:spPr>
        <p:txBody>
          <a:bodyPr wrap="square" rtlCol="0" anchor="ctr"/>
          <a:lstStyle/>
          <a:p>
            <a:pPr marL="0" indent="0">
              <a:buNone/>
            </a:pPr>
            <a:r>
              <a:rPr lang="en-US" sz="900" dirty="0">
                <a:solidFill>
                  <a:srgbClr val="1B2A4A"/>
                </a:solidFill>
                <a:latin typeface="Century Gothic" panose="020B0502020202020204" pitchFamily="34" charset="0"/>
                <a:ea typeface="Calibri" pitchFamily="34" charset="-122"/>
                <a:cs typeface="Calibri" pitchFamily="34" charset="-120"/>
              </a:rPr>
              <a:t>15% (speech pull-out sessions)</a:t>
            </a:r>
            <a:endParaRPr lang="en-US" sz="900" dirty="0">
              <a:latin typeface="Century Gothic" panose="020B0502020202020204" pitchFamily="34" charset="0"/>
            </a:endParaRPr>
          </a:p>
        </p:txBody>
      </p:sp>
      <p:sp>
        <p:nvSpPr>
          <p:cNvPr id="23" name="Shape 21"/>
          <p:cNvSpPr/>
          <p:nvPr/>
        </p:nvSpPr>
        <p:spPr>
          <a:xfrm>
            <a:off x="228600" y="3630168"/>
            <a:ext cx="5029200" cy="329184"/>
          </a:xfrm>
          <a:prstGeom prst="rect">
            <a:avLst/>
          </a:prstGeom>
          <a:solidFill>
            <a:srgbClr val="D6EEF1"/>
          </a:solidFill>
          <a:ln w="6350">
            <a:solidFill>
              <a:srgbClr val="E0E0E0"/>
            </a:solidFill>
            <a:prstDash val="solid"/>
          </a:ln>
        </p:spPr>
        <p:txBody>
          <a:bodyPr/>
          <a:lstStyle/>
          <a:p>
            <a:endParaRPr lang="en-US" dirty="0">
              <a:latin typeface="Century Gothic" panose="020B0502020202020204" pitchFamily="34" charset="0"/>
            </a:endParaRPr>
          </a:p>
        </p:txBody>
      </p:sp>
      <p:sp>
        <p:nvSpPr>
          <p:cNvPr id="24" name="Text 22"/>
          <p:cNvSpPr/>
          <p:nvPr/>
        </p:nvSpPr>
        <p:spPr>
          <a:xfrm>
            <a:off x="320040" y="3675888"/>
            <a:ext cx="1828800" cy="246888"/>
          </a:xfrm>
          <a:prstGeom prst="rect">
            <a:avLst/>
          </a:prstGeom>
          <a:noFill/>
          <a:ln/>
        </p:spPr>
        <p:txBody>
          <a:bodyPr wrap="square" rtlCol="0" anchor="ctr"/>
          <a:lstStyle/>
          <a:p>
            <a:pPr marL="0" indent="0">
              <a:buNone/>
            </a:pPr>
            <a:r>
              <a:rPr lang="en-US" sz="850" b="1" dirty="0">
                <a:solidFill>
                  <a:srgbClr val="1B2A4A"/>
                </a:solidFill>
                <a:latin typeface="Century Gothic" panose="020B0502020202020204" pitchFamily="34" charset="0"/>
                <a:ea typeface="Calibri" pitchFamily="34" charset="-122"/>
                <a:cs typeface="Calibri" pitchFamily="34" charset="-120"/>
              </a:rPr>
              <a:t>% Time IN gen. ed.:</a:t>
            </a:r>
            <a:endParaRPr lang="en-US" sz="850" dirty="0">
              <a:latin typeface="Century Gothic" panose="020B0502020202020204" pitchFamily="34" charset="0"/>
            </a:endParaRPr>
          </a:p>
        </p:txBody>
      </p:sp>
      <p:sp>
        <p:nvSpPr>
          <p:cNvPr id="25" name="Text 23"/>
          <p:cNvSpPr/>
          <p:nvPr/>
        </p:nvSpPr>
        <p:spPr>
          <a:xfrm>
            <a:off x="2194560" y="3675888"/>
            <a:ext cx="2926080" cy="246888"/>
          </a:xfrm>
          <a:prstGeom prst="rect">
            <a:avLst/>
          </a:prstGeom>
          <a:noFill/>
          <a:ln/>
        </p:spPr>
        <p:txBody>
          <a:bodyPr wrap="square" rtlCol="0" anchor="ctr"/>
          <a:lstStyle/>
          <a:p>
            <a:pPr marL="0" indent="0">
              <a:buNone/>
            </a:pPr>
            <a:r>
              <a:rPr lang="en-US" sz="900" dirty="0">
                <a:solidFill>
                  <a:srgbClr val="1B2A4A"/>
                </a:solidFill>
                <a:latin typeface="Century Gothic" panose="020B0502020202020204" pitchFamily="34" charset="0"/>
                <a:ea typeface="Calibri" pitchFamily="34" charset="-122"/>
                <a:cs typeface="Calibri" pitchFamily="34" charset="-120"/>
              </a:rPr>
              <a:t>85%</a:t>
            </a:r>
            <a:endParaRPr lang="en-US" sz="900" dirty="0">
              <a:latin typeface="Century Gothic" panose="020B0502020202020204" pitchFamily="34" charset="0"/>
            </a:endParaRPr>
          </a:p>
        </p:txBody>
      </p:sp>
      <p:sp>
        <p:nvSpPr>
          <p:cNvPr id="26" name="Shape 24"/>
          <p:cNvSpPr/>
          <p:nvPr/>
        </p:nvSpPr>
        <p:spPr>
          <a:xfrm>
            <a:off x="228600" y="3977640"/>
            <a:ext cx="5029200" cy="329184"/>
          </a:xfrm>
          <a:prstGeom prst="rect">
            <a:avLst/>
          </a:prstGeom>
          <a:solidFill>
            <a:srgbClr val="FFFFFF"/>
          </a:solidFill>
          <a:ln w="6350">
            <a:solidFill>
              <a:srgbClr val="E0E0E0"/>
            </a:solidFill>
            <a:prstDash val="solid"/>
          </a:ln>
        </p:spPr>
        <p:txBody>
          <a:bodyPr/>
          <a:lstStyle/>
          <a:p>
            <a:endParaRPr lang="en-US" dirty="0">
              <a:latin typeface="Century Gothic" panose="020B0502020202020204" pitchFamily="34" charset="0"/>
            </a:endParaRPr>
          </a:p>
        </p:txBody>
      </p:sp>
      <p:sp>
        <p:nvSpPr>
          <p:cNvPr id="27" name="Text 25"/>
          <p:cNvSpPr/>
          <p:nvPr/>
        </p:nvSpPr>
        <p:spPr>
          <a:xfrm>
            <a:off x="320040" y="4023360"/>
            <a:ext cx="1828800" cy="246888"/>
          </a:xfrm>
          <a:prstGeom prst="rect">
            <a:avLst/>
          </a:prstGeom>
          <a:noFill/>
          <a:ln/>
        </p:spPr>
        <p:txBody>
          <a:bodyPr wrap="square" rtlCol="0" anchor="ctr"/>
          <a:lstStyle/>
          <a:p>
            <a:pPr marL="0" indent="0">
              <a:buNone/>
            </a:pPr>
            <a:r>
              <a:rPr lang="en-US" sz="850" b="1" dirty="0">
                <a:solidFill>
                  <a:srgbClr val="1B2A4A"/>
                </a:solidFill>
                <a:latin typeface="Century Gothic" panose="020B0502020202020204" pitchFamily="34" charset="0"/>
                <a:ea typeface="Calibri" pitchFamily="34" charset="-122"/>
                <a:cs typeface="Calibri" pitchFamily="34" charset="-120"/>
              </a:rPr>
              <a:t>Promotion Criteria:</a:t>
            </a:r>
            <a:endParaRPr lang="en-US" sz="850" dirty="0">
              <a:latin typeface="Century Gothic" panose="020B0502020202020204" pitchFamily="34" charset="0"/>
            </a:endParaRPr>
          </a:p>
        </p:txBody>
      </p:sp>
      <p:sp>
        <p:nvSpPr>
          <p:cNvPr id="28" name="Text 26"/>
          <p:cNvSpPr/>
          <p:nvPr/>
        </p:nvSpPr>
        <p:spPr>
          <a:xfrm>
            <a:off x="2194560" y="4023360"/>
            <a:ext cx="2926080" cy="246888"/>
          </a:xfrm>
          <a:prstGeom prst="rect">
            <a:avLst/>
          </a:prstGeom>
          <a:noFill/>
          <a:ln/>
        </p:spPr>
        <p:txBody>
          <a:bodyPr wrap="square" rtlCol="0" anchor="ctr"/>
          <a:lstStyle/>
          <a:p>
            <a:pPr marL="0" indent="0">
              <a:buNone/>
            </a:pPr>
            <a:r>
              <a:rPr lang="en-US" sz="900" dirty="0">
                <a:solidFill>
                  <a:srgbClr val="1B2A4A"/>
                </a:solidFill>
                <a:latin typeface="Century Gothic" panose="020B0502020202020204" pitchFamily="34" charset="0"/>
                <a:ea typeface="Calibri" pitchFamily="34" charset="-122"/>
                <a:cs typeface="Calibri" pitchFamily="34" charset="-120"/>
              </a:rPr>
              <a:t>☑ District standards (curriculum not modified)</a:t>
            </a:r>
            <a:endParaRPr lang="en-US" sz="900" dirty="0">
              <a:latin typeface="Century Gothic" panose="020B0502020202020204" pitchFamily="34" charset="0"/>
            </a:endParaRPr>
          </a:p>
        </p:txBody>
      </p:sp>
      <p:sp>
        <p:nvSpPr>
          <p:cNvPr id="29" name="Shape 27"/>
          <p:cNvSpPr/>
          <p:nvPr/>
        </p:nvSpPr>
        <p:spPr>
          <a:xfrm>
            <a:off x="228600" y="4325112"/>
            <a:ext cx="5029200" cy="329184"/>
          </a:xfrm>
          <a:prstGeom prst="rect">
            <a:avLst/>
          </a:prstGeom>
          <a:solidFill>
            <a:srgbClr val="D6EEF1"/>
          </a:solidFill>
          <a:ln w="6350">
            <a:solidFill>
              <a:srgbClr val="E0E0E0"/>
            </a:solidFill>
            <a:prstDash val="solid"/>
          </a:ln>
        </p:spPr>
        <p:txBody>
          <a:bodyPr/>
          <a:lstStyle/>
          <a:p>
            <a:endParaRPr lang="en-US" dirty="0">
              <a:latin typeface="Century Gothic" panose="020B0502020202020204" pitchFamily="34" charset="0"/>
            </a:endParaRPr>
          </a:p>
        </p:txBody>
      </p:sp>
      <p:sp>
        <p:nvSpPr>
          <p:cNvPr id="30" name="Text 28"/>
          <p:cNvSpPr/>
          <p:nvPr/>
        </p:nvSpPr>
        <p:spPr>
          <a:xfrm>
            <a:off x="320040" y="4370832"/>
            <a:ext cx="1828800" cy="246888"/>
          </a:xfrm>
          <a:prstGeom prst="rect">
            <a:avLst/>
          </a:prstGeom>
          <a:noFill/>
          <a:ln/>
        </p:spPr>
        <p:txBody>
          <a:bodyPr wrap="square" rtlCol="0" anchor="ctr"/>
          <a:lstStyle/>
          <a:p>
            <a:pPr marL="0" indent="0">
              <a:buNone/>
            </a:pPr>
            <a:r>
              <a:rPr lang="en-US" sz="850" b="1" dirty="0">
                <a:solidFill>
                  <a:srgbClr val="1B2A4A"/>
                </a:solidFill>
                <a:latin typeface="Century Gothic" panose="020B0502020202020204" pitchFamily="34" charset="0"/>
                <a:ea typeface="Calibri" pitchFamily="34" charset="-122"/>
                <a:cs typeface="Calibri" pitchFamily="34" charset="-120"/>
              </a:rPr>
              <a:t>Progress Reports:</a:t>
            </a:r>
            <a:endParaRPr lang="en-US" sz="850" dirty="0">
              <a:latin typeface="Century Gothic" panose="020B0502020202020204" pitchFamily="34" charset="0"/>
            </a:endParaRPr>
          </a:p>
        </p:txBody>
      </p:sp>
      <p:sp>
        <p:nvSpPr>
          <p:cNvPr id="31" name="Text 29"/>
          <p:cNvSpPr/>
          <p:nvPr/>
        </p:nvSpPr>
        <p:spPr>
          <a:xfrm>
            <a:off x="2194560" y="4370832"/>
            <a:ext cx="2926080" cy="246888"/>
          </a:xfrm>
          <a:prstGeom prst="rect">
            <a:avLst/>
          </a:prstGeom>
          <a:noFill/>
          <a:ln/>
        </p:spPr>
        <p:txBody>
          <a:bodyPr wrap="square" rtlCol="0" anchor="ctr"/>
          <a:lstStyle/>
          <a:p>
            <a:pPr marL="0" indent="0">
              <a:buNone/>
            </a:pPr>
            <a:r>
              <a:rPr lang="en-US" sz="900" dirty="0">
                <a:solidFill>
                  <a:srgbClr val="1B2A4A"/>
                </a:solidFill>
                <a:latin typeface="Century Gothic" panose="020B0502020202020204" pitchFamily="34" charset="0"/>
                <a:ea typeface="Calibri" pitchFamily="34" charset="-122"/>
                <a:cs typeface="Calibri" pitchFamily="34" charset="-120"/>
              </a:rPr>
              <a:t>☑ Trimester — Progress Summary Report</a:t>
            </a:r>
            <a:endParaRPr lang="en-US" sz="900" dirty="0">
              <a:latin typeface="Century Gothic" panose="020B0502020202020204" pitchFamily="34" charset="0"/>
            </a:endParaRPr>
          </a:p>
        </p:txBody>
      </p:sp>
      <p:sp>
        <p:nvSpPr>
          <p:cNvPr id="32" name="Shape 30"/>
          <p:cNvSpPr/>
          <p:nvPr/>
        </p:nvSpPr>
        <p:spPr>
          <a:xfrm>
            <a:off x="5532120" y="1508760"/>
            <a:ext cx="3383280" cy="859536"/>
          </a:xfrm>
          <a:prstGeom prst="rect">
            <a:avLst/>
          </a:prstGeom>
          <a:solidFill>
            <a:srgbClr val="1B2A4A"/>
          </a:solidFill>
          <a:ln/>
          <a:effectLst>
            <a:outerShdw blurRad="50800" dist="25400" dir="8100000" algn="bl" rotWithShape="0">
              <a:srgbClr val="000000">
                <a:alpha val="12000"/>
              </a:srgbClr>
            </a:outerShdw>
          </a:effectLst>
        </p:spPr>
        <p:txBody>
          <a:bodyPr/>
          <a:lstStyle/>
          <a:p>
            <a:endParaRPr lang="en-US" dirty="0">
              <a:latin typeface="Century Gothic" panose="020B0502020202020204" pitchFamily="34" charset="0"/>
            </a:endParaRPr>
          </a:p>
        </p:txBody>
      </p:sp>
      <p:sp>
        <p:nvSpPr>
          <p:cNvPr id="33" name="Text 31"/>
          <p:cNvSpPr/>
          <p:nvPr/>
        </p:nvSpPr>
        <p:spPr>
          <a:xfrm>
            <a:off x="5623560" y="1500869"/>
            <a:ext cx="3200400" cy="274320"/>
          </a:xfrm>
          <a:prstGeom prst="rect">
            <a:avLst/>
          </a:prstGeom>
          <a:noFill/>
          <a:ln/>
        </p:spPr>
        <p:txBody>
          <a:bodyPr wrap="square" rtlCol="0" anchor="ctr"/>
          <a:lstStyle/>
          <a:p>
            <a:pPr marL="0" indent="0">
              <a:buNone/>
            </a:pPr>
            <a:r>
              <a:rPr lang="en-US" sz="1100" b="1" dirty="0">
                <a:solidFill>
                  <a:srgbClr val="FFFFFF"/>
                </a:solidFill>
                <a:latin typeface="Century Gothic" panose="020B0502020202020204" pitchFamily="34" charset="0"/>
                <a:ea typeface="Trebuchet MS" pitchFamily="34" charset="-122"/>
                <a:cs typeface="Trebuchet MS" pitchFamily="34" charset="-120"/>
              </a:rPr>
              <a:t>✓ Should Be Home School</a:t>
            </a:r>
            <a:endParaRPr lang="en-US" sz="1100" dirty="0">
              <a:latin typeface="Century Gothic" panose="020B0502020202020204" pitchFamily="34" charset="0"/>
            </a:endParaRPr>
          </a:p>
        </p:txBody>
      </p:sp>
      <p:sp>
        <p:nvSpPr>
          <p:cNvPr id="34" name="Text 32"/>
          <p:cNvSpPr/>
          <p:nvPr/>
        </p:nvSpPr>
        <p:spPr>
          <a:xfrm>
            <a:off x="5623559" y="1793119"/>
            <a:ext cx="3290307" cy="438912"/>
          </a:xfrm>
          <a:prstGeom prst="rect">
            <a:avLst/>
          </a:prstGeom>
          <a:noFill/>
          <a:ln/>
        </p:spPr>
        <p:txBody>
          <a:bodyPr wrap="square" rtlCol="0" anchor="ctr"/>
          <a:lstStyle/>
          <a:p>
            <a:pPr marL="0" indent="0">
              <a:buNone/>
            </a:pPr>
            <a:r>
              <a:rPr lang="en-US" sz="950" dirty="0">
                <a:solidFill>
                  <a:srgbClr val="F5F0E8"/>
                </a:solidFill>
                <a:latin typeface="Century Gothic" panose="020B0502020202020204" pitchFamily="34" charset="0"/>
                <a:ea typeface="Calibri" pitchFamily="34" charset="-122"/>
                <a:cs typeface="Calibri" pitchFamily="34" charset="-120"/>
              </a:rPr>
              <a:t>For a child who stutters, services should be at the home school (unless other neurodevelopmental conditions are present). Placement elsewhere requires strong justification.</a:t>
            </a:r>
            <a:endParaRPr lang="en-US" sz="950" dirty="0">
              <a:latin typeface="Century Gothic" panose="020B0502020202020204" pitchFamily="34" charset="0"/>
            </a:endParaRPr>
          </a:p>
        </p:txBody>
      </p:sp>
      <p:sp>
        <p:nvSpPr>
          <p:cNvPr id="35" name="Shape 33"/>
          <p:cNvSpPr/>
          <p:nvPr/>
        </p:nvSpPr>
        <p:spPr>
          <a:xfrm>
            <a:off x="5532120" y="2404872"/>
            <a:ext cx="3383280" cy="786563"/>
          </a:xfrm>
          <a:prstGeom prst="rect">
            <a:avLst/>
          </a:prstGeom>
          <a:solidFill>
            <a:srgbClr val="028090"/>
          </a:solidFill>
          <a:ln/>
          <a:effectLst>
            <a:outerShdw blurRad="50800" dist="25400" dir="8100000" algn="bl" rotWithShape="0">
              <a:srgbClr val="000000">
                <a:alpha val="12000"/>
              </a:srgbClr>
            </a:outerShdw>
          </a:effectLst>
        </p:spPr>
        <p:txBody>
          <a:bodyPr/>
          <a:lstStyle/>
          <a:p>
            <a:endParaRPr lang="en-US" dirty="0">
              <a:latin typeface="Century Gothic" panose="020B0502020202020204" pitchFamily="34" charset="0"/>
            </a:endParaRPr>
          </a:p>
        </p:txBody>
      </p:sp>
      <p:sp>
        <p:nvSpPr>
          <p:cNvPr id="36" name="Text 34"/>
          <p:cNvSpPr/>
          <p:nvPr/>
        </p:nvSpPr>
        <p:spPr>
          <a:xfrm>
            <a:off x="5623560" y="2414911"/>
            <a:ext cx="3200400" cy="274320"/>
          </a:xfrm>
          <a:prstGeom prst="rect">
            <a:avLst/>
          </a:prstGeom>
          <a:noFill/>
          <a:ln/>
        </p:spPr>
        <p:txBody>
          <a:bodyPr wrap="square" rtlCol="0" anchor="ctr"/>
          <a:lstStyle/>
          <a:p>
            <a:pPr marL="0" indent="0">
              <a:buNone/>
            </a:pPr>
            <a:r>
              <a:rPr lang="en-US" sz="1100" b="1" dirty="0">
                <a:solidFill>
                  <a:srgbClr val="FFFFFF"/>
                </a:solidFill>
                <a:latin typeface="Century Gothic" panose="020B0502020202020204" pitchFamily="34" charset="0"/>
                <a:ea typeface="Trebuchet MS" pitchFamily="34" charset="-122"/>
                <a:cs typeface="Trebuchet MS" pitchFamily="34" charset="-120"/>
              </a:rPr>
              <a:t>✓ The 85%/15% Rule</a:t>
            </a:r>
            <a:endParaRPr lang="en-US" sz="1100" dirty="0">
              <a:latin typeface="Century Gothic" panose="020B0502020202020204" pitchFamily="34" charset="0"/>
            </a:endParaRPr>
          </a:p>
        </p:txBody>
      </p:sp>
      <p:sp>
        <p:nvSpPr>
          <p:cNvPr id="37" name="Text 35"/>
          <p:cNvSpPr/>
          <p:nvPr/>
        </p:nvSpPr>
        <p:spPr>
          <a:xfrm>
            <a:off x="5623560" y="2689231"/>
            <a:ext cx="3290306" cy="438912"/>
          </a:xfrm>
          <a:prstGeom prst="rect">
            <a:avLst/>
          </a:prstGeom>
          <a:noFill/>
          <a:ln/>
        </p:spPr>
        <p:txBody>
          <a:bodyPr wrap="square" rtlCol="0" anchor="ctr"/>
          <a:lstStyle/>
          <a:p>
            <a:pPr marL="0" indent="0">
              <a:buNone/>
            </a:pPr>
            <a:r>
              <a:rPr lang="en-US" sz="950" dirty="0">
                <a:solidFill>
                  <a:srgbClr val="F5F0E8"/>
                </a:solidFill>
                <a:latin typeface="Century Gothic" panose="020B0502020202020204" pitchFamily="34" charset="0"/>
                <a:ea typeface="Calibri" pitchFamily="34" charset="-122"/>
                <a:cs typeface="Calibri" pitchFamily="34" charset="-120"/>
              </a:rPr>
              <a:t>15% of time in a separate speech setting is appropriate for pull-out therapy. If the district proposes more time outside general ed, ask why.</a:t>
            </a:r>
            <a:endParaRPr lang="en-US" sz="950" dirty="0">
              <a:latin typeface="Century Gothic" panose="020B0502020202020204" pitchFamily="34" charset="0"/>
            </a:endParaRPr>
          </a:p>
        </p:txBody>
      </p:sp>
      <p:sp>
        <p:nvSpPr>
          <p:cNvPr id="38" name="Shape 36"/>
          <p:cNvSpPr/>
          <p:nvPr/>
        </p:nvSpPr>
        <p:spPr>
          <a:xfrm>
            <a:off x="5532120" y="3229264"/>
            <a:ext cx="3383280" cy="871820"/>
          </a:xfrm>
          <a:prstGeom prst="rect">
            <a:avLst/>
          </a:prstGeom>
          <a:solidFill>
            <a:srgbClr val="1B2A4A"/>
          </a:solidFill>
          <a:ln/>
          <a:effectLst>
            <a:outerShdw blurRad="50800" dist="25400" dir="8100000" algn="bl" rotWithShape="0">
              <a:srgbClr val="000000">
                <a:alpha val="12000"/>
              </a:srgbClr>
            </a:outerShdw>
          </a:effectLst>
        </p:spPr>
        <p:txBody>
          <a:bodyPr/>
          <a:lstStyle/>
          <a:p>
            <a:endParaRPr lang="en-US" dirty="0">
              <a:latin typeface="Century Gothic" panose="020B0502020202020204" pitchFamily="34" charset="0"/>
            </a:endParaRPr>
          </a:p>
        </p:txBody>
      </p:sp>
      <p:sp>
        <p:nvSpPr>
          <p:cNvPr id="39" name="Text 37"/>
          <p:cNvSpPr/>
          <p:nvPr/>
        </p:nvSpPr>
        <p:spPr>
          <a:xfrm>
            <a:off x="5623560" y="3239303"/>
            <a:ext cx="3200400" cy="274320"/>
          </a:xfrm>
          <a:prstGeom prst="rect">
            <a:avLst/>
          </a:prstGeom>
          <a:noFill/>
          <a:ln/>
        </p:spPr>
        <p:txBody>
          <a:bodyPr wrap="square" rtlCol="0" anchor="ctr"/>
          <a:lstStyle/>
          <a:p>
            <a:pPr marL="0" indent="0">
              <a:buNone/>
            </a:pPr>
            <a:r>
              <a:rPr lang="en-US" sz="1100" b="1" dirty="0">
                <a:solidFill>
                  <a:srgbClr val="FFFFFF"/>
                </a:solidFill>
                <a:latin typeface="Century Gothic" panose="020B0502020202020204" pitchFamily="34" charset="0"/>
                <a:ea typeface="Trebuchet MS" pitchFamily="34" charset="-122"/>
                <a:cs typeface="Trebuchet MS" pitchFamily="34" charset="-120"/>
              </a:rPr>
              <a:t>✓ Promotion on District Standards</a:t>
            </a:r>
            <a:endParaRPr lang="en-US" sz="1100" dirty="0">
              <a:latin typeface="Century Gothic" panose="020B0502020202020204" pitchFamily="34" charset="0"/>
            </a:endParaRPr>
          </a:p>
        </p:txBody>
      </p:sp>
      <p:sp>
        <p:nvSpPr>
          <p:cNvPr id="40" name="Text 38"/>
          <p:cNvSpPr/>
          <p:nvPr/>
        </p:nvSpPr>
        <p:spPr>
          <a:xfrm>
            <a:off x="5623560" y="3558448"/>
            <a:ext cx="3290306" cy="438912"/>
          </a:xfrm>
          <a:prstGeom prst="rect">
            <a:avLst/>
          </a:prstGeom>
          <a:noFill/>
          <a:ln/>
        </p:spPr>
        <p:txBody>
          <a:bodyPr wrap="square" rtlCol="0" anchor="ctr"/>
          <a:lstStyle/>
          <a:p>
            <a:pPr marL="0" indent="0">
              <a:buNone/>
            </a:pPr>
            <a:r>
              <a:rPr lang="en-US" sz="950" dirty="0">
                <a:solidFill>
                  <a:srgbClr val="F5F0E8"/>
                </a:solidFill>
                <a:latin typeface="Century Gothic" panose="020B0502020202020204" pitchFamily="34" charset="0"/>
                <a:ea typeface="Calibri" pitchFamily="34" charset="-122"/>
                <a:cs typeface="Calibri" pitchFamily="34" charset="-120"/>
              </a:rPr>
              <a:t>Since your child's academics are unaffected, promotion should follow district criteria (not IEP goal progress). This protects your child's diploma track.</a:t>
            </a:r>
            <a:endParaRPr lang="en-US" sz="950" dirty="0">
              <a:latin typeface="Century Gothic" panose="020B0502020202020204" pitchFamily="34" charset="0"/>
            </a:endParaRPr>
          </a:p>
        </p:txBody>
      </p:sp>
      <p:sp>
        <p:nvSpPr>
          <p:cNvPr id="41" name="Shape 39"/>
          <p:cNvSpPr/>
          <p:nvPr/>
        </p:nvSpPr>
        <p:spPr>
          <a:xfrm>
            <a:off x="5532120" y="4134341"/>
            <a:ext cx="3383280" cy="804672"/>
          </a:xfrm>
          <a:prstGeom prst="rect">
            <a:avLst/>
          </a:prstGeom>
          <a:solidFill>
            <a:srgbClr val="028090"/>
          </a:solidFill>
          <a:ln/>
          <a:effectLst>
            <a:outerShdw blurRad="50800" dist="25400" dir="8100000" algn="bl" rotWithShape="0">
              <a:srgbClr val="000000">
                <a:alpha val="12000"/>
              </a:srgbClr>
            </a:outerShdw>
          </a:effectLst>
        </p:spPr>
        <p:txBody>
          <a:bodyPr/>
          <a:lstStyle/>
          <a:p>
            <a:endParaRPr lang="en-US" dirty="0">
              <a:latin typeface="Century Gothic" panose="020B0502020202020204" pitchFamily="34" charset="0"/>
            </a:endParaRPr>
          </a:p>
        </p:txBody>
      </p:sp>
      <p:sp>
        <p:nvSpPr>
          <p:cNvPr id="42" name="Text 40"/>
          <p:cNvSpPr/>
          <p:nvPr/>
        </p:nvSpPr>
        <p:spPr>
          <a:xfrm>
            <a:off x="5623560" y="4189205"/>
            <a:ext cx="3200400" cy="274320"/>
          </a:xfrm>
          <a:prstGeom prst="rect">
            <a:avLst/>
          </a:prstGeom>
          <a:noFill/>
          <a:ln/>
        </p:spPr>
        <p:txBody>
          <a:bodyPr wrap="square" rtlCol="0" anchor="ctr"/>
          <a:lstStyle/>
          <a:p>
            <a:pPr marL="0" indent="0">
              <a:buNone/>
            </a:pPr>
            <a:r>
              <a:rPr lang="en-US" sz="1100" b="1" dirty="0">
                <a:solidFill>
                  <a:srgbClr val="FFFFFF"/>
                </a:solidFill>
                <a:latin typeface="Century Gothic" panose="020B0502020202020204" pitchFamily="34" charset="0"/>
                <a:ea typeface="Trebuchet MS" pitchFamily="34" charset="-122"/>
                <a:cs typeface="Trebuchet MS" pitchFamily="34" charset="-120"/>
              </a:rPr>
              <a:t>✓ Progress Reports ≠ Report Cards</a:t>
            </a:r>
            <a:endParaRPr lang="en-US" sz="1100" dirty="0">
              <a:latin typeface="Century Gothic" panose="020B0502020202020204" pitchFamily="34" charset="0"/>
            </a:endParaRPr>
          </a:p>
        </p:txBody>
      </p:sp>
      <p:sp>
        <p:nvSpPr>
          <p:cNvPr id="43" name="Text 41"/>
          <p:cNvSpPr/>
          <p:nvPr/>
        </p:nvSpPr>
        <p:spPr>
          <a:xfrm>
            <a:off x="5623560" y="4408661"/>
            <a:ext cx="3290306" cy="493776"/>
          </a:xfrm>
          <a:prstGeom prst="rect">
            <a:avLst/>
          </a:prstGeom>
          <a:noFill/>
          <a:ln/>
        </p:spPr>
        <p:txBody>
          <a:bodyPr wrap="square" rtlCol="0" anchor="ctr"/>
          <a:lstStyle/>
          <a:p>
            <a:pPr marL="0" indent="0">
              <a:buNone/>
            </a:pPr>
            <a:r>
              <a:rPr lang="en-US" sz="950" dirty="0">
                <a:solidFill>
                  <a:srgbClr val="F5F0E8"/>
                </a:solidFill>
                <a:latin typeface="Century Gothic" panose="020B0502020202020204" pitchFamily="34" charset="0"/>
                <a:ea typeface="Calibri" pitchFamily="34" charset="-122"/>
                <a:cs typeface="Calibri" pitchFamily="34" charset="-120"/>
              </a:rPr>
              <a:t>You should get an IEP progress report at each grading period that specifically shows whether your child is on track for each goal.</a:t>
            </a:r>
            <a:endParaRPr lang="en-US" sz="950" dirty="0">
              <a:latin typeface="Century Gothic" panose="020B0502020202020204" pitchFamily="34" charset="0"/>
            </a:endParaRPr>
          </a:p>
        </p:txBody>
      </p:sp>
      <p:sp>
        <p:nvSpPr>
          <p:cNvPr id="44" name="Shape 42"/>
          <p:cNvSpPr/>
          <p:nvPr/>
        </p:nvSpPr>
        <p:spPr>
          <a:xfrm>
            <a:off x="228600" y="4956048"/>
            <a:ext cx="8686800" cy="187452"/>
          </a:xfrm>
          <a:prstGeom prst="rect">
            <a:avLst/>
          </a:prstGeom>
          <a:solidFill>
            <a:srgbClr val="C9A84C"/>
          </a:solidFill>
          <a:ln/>
        </p:spPr>
        <p:txBody>
          <a:bodyPr/>
          <a:lstStyle/>
          <a:p>
            <a:endParaRPr lang="en-US" dirty="0">
              <a:latin typeface="Century Gothic" panose="020B0502020202020204" pitchFamily="34" charset="0"/>
            </a:endParaRPr>
          </a:p>
        </p:txBody>
      </p:sp>
      <p:sp>
        <p:nvSpPr>
          <p:cNvPr id="45" name="Text 43"/>
          <p:cNvSpPr/>
          <p:nvPr/>
        </p:nvSpPr>
        <p:spPr>
          <a:xfrm>
            <a:off x="320040" y="4846499"/>
            <a:ext cx="8503920" cy="438912"/>
          </a:xfrm>
          <a:prstGeom prst="rect">
            <a:avLst/>
          </a:prstGeom>
          <a:noFill/>
          <a:ln/>
        </p:spPr>
        <p:txBody>
          <a:bodyPr wrap="square" rtlCol="0" anchor="ctr"/>
          <a:lstStyle/>
          <a:p>
            <a:pPr marL="0" indent="0">
              <a:buNone/>
            </a:pPr>
            <a:r>
              <a:rPr lang="en-US" sz="900" b="1" dirty="0">
                <a:solidFill>
                  <a:srgbClr val="1B2A4A"/>
                </a:solidFill>
                <a:latin typeface="Century Gothic" panose="020B0502020202020204" pitchFamily="34" charset="0"/>
                <a:ea typeface="Calibri" pitchFamily="34" charset="-122"/>
                <a:cs typeface="Calibri" pitchFamily="34" charset="-120"/>
              </a:rPr>
              <a:t>💡  The two percentages (in/out of gen. ed.) must always add up to 100%. If they don’t, that's an error. Point it out.</a:t>
            </a:r>
            <a:endParaRPr lang="en-US" sz="900" dirty="0">
              <a:latin typeface="Century Gothic" panose="020B0502020202020204" pitchFamily="34" charset="0"/>
            </a:endParaRPr>
          </a:p>
        </p:txBody>
      </p:sp>
      <p:pic>
        <p:nvPicPr>
          <p:cNvPr id="46" name="Picture 45">
            <a:extLst>
              <a:ext uri="{FF2B5EF4-FFF2-40B4-BE49-F238E27FC236}">
                <a16:creationId xmlns:a16="http://schemas.microsoft.com/office/drawing/2014/main" id="{11D7F409-0053-7627-E0E5-32811D5A1E4B}"/>
              </a:ext>
            </a:extLst>
          </p:cNvPr>
          <p:cNvPicPr>
            <a:picLocks noChangeAspect="1"/>
          </p:cNvPicPr>
          <p:nvPr/>
        </p:nvPicPr>
        <p:blipFill>
          <a:blip r:embed="rId3">
            <a:alphaModFix/>
          </a:blip>
          <a:stretch>
            <a:fillRect/>
          </a:stretch>
        </p:blipFill>
        <p:spPr>
          <a:xfrm>
            <a:off x="8276852" y="4848069"/>
            <a:ext cx="637015" cy="260933"/>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0">
    <p:bg>
      <p:bgPr>
        <a:solidFill>
          <a:srgbClr val="F5F0E8"/>
        </a:solidFill>
        <a:effectLst/>
      </p:bgPr>
    </p:bg>
    <p:spTree>
      <p:nvGrpSpPr>
        <p:cNvPr id="1" name=""/>
        <p:cNvGrpSpPr/>
        <p:nvPr/>
      </p:nvGrpSpPr>
      <p:grpSpPr>
        <a:xfrm>
          <a:off x="0" y="0"/>
          <a:ext cx="0" cy="0"/>
          <a:chOff x="0" y="0"/>
          <a:chExt cx="0" cy="0"/>
        </a:xfrm>
      </p:grpSpPr>
      <p:sp>
        <p:nvSpPr>
          <p:cNvPr id="2" name="Shape 0"/>
          <p:cNvSpPr/>
          <p:nvPr/>
        </p:nvSpPr>
        <p:spPr>
          <a:xfrm>
            <a:off x="0" y="0"/>
            <a:ext cx="9144000" cy="1005840"/>
          </a:xfrm>
          <a:prstGeom prst="rect">
            <a:avLst/>
          </a:prstGeom>
          <a:solidFill>
            <a:srgbClr val="1B2A4A"/>
          </a:solidFill>
          <a:ln/>
        </p:spPr>
        <p:txBody>
          <a:bodyPr/>
          <a:lstStyle/>
          <a:p>
            <a:endParaRPr lang="en-US" dirty="0">
              <a:latin typeface="Century Gothic" panose="020B0502020202020204" pitchFamily="34" charset="0"/>
            </a:endParaRPr>
          </a:p>
        </p:txBody>
      </p:sp>
      <p:sp>
        <p:nvSpPr>
          <p:cNvPr id="3" name="Text 1"/>
          <p:cNvSpPr/>
          <p:nvPr/>
        </p:nvSpPr>
        <p:spPr>
          <a:xfrm>
            <a:off x="365760" y="91440"/>
            <a:ext cx="8229600" cy="822960"/>
          </a:xfrm>
          <a:prstGeom prst="rect">
            <a:avLst/>
          </a:prstGeom>
          <a:noFill/>
          <a:ln/>
        </p:spPr>
        <p:txBody>
          <a:bodyPr wrap="square" rtlCol="0" anchor="ctr"/>
          <a:lstStyle/>
          <a:p>
            <a:pPr marL="0" indent="0">
              <a:buNone/>
            </a:pPr>
            <a:r>
              <a:rPr lang="en-US" sz="2800" b="1" dirty="0">
                <a:solidFill>
                  <a:srgbClr val="FFFFFF"/>
                </a:solidFill>
                <a:latin typeface="Century Gothic" panose="020B0502020202020204" pitchFamily="34" charset="0"/>
                <a:ea typeface="Trebuchet MS" pitchFamily="34" charset="-122"/>
                <a:cs typeface="Trebuchet MS" pitchFamily="34" charset="-120"/>
              </a:rPr>
              <a:t>IEP Page 6: Signature &amp; Parent Consent</a:t>
            </a:r>
            <a:endParaRPr lang="en-US" sz="2800" dirty="0">
              <a:latin typeface="Century Gothic" panose="020B0502020202020204" pitchFamily="34" charset="0"/>
            </a:endParaRPr>
          </a:p>
        </p:txBody>
      </p:sp>
      <p:sp>
        <p:nvSpPr>
          <p:cNvPr id="4" name="Shape 2"/>
          <p:cNvSpPr/>
          <p:nvPr/>
        </p:nvSpPr>
        <p:spPr>
          <a:xfrm>
            <a:off x="274320" y="1188720"/>
            <a:ext cx="5029200" cy="822960"/>
          </a:xfrm>
          <a:prstGeom prst="rect">
            <a:avLst/>
          </a:prstGeom>
          <a:solidFill>
            <a:srgbClr val="028090"/>
          </a:solidFill>
          <a:ln/>
          <a:effectLst>
            <a:outerShdw blurRad="63500" dist="25400" dir="8100000" algn="bl" rotWithShape="0">
              <a:srgbClr val="000000">
                <a:alpha val="15000"/>
              </a:srgbClr>
            </a:outerShdw>
          </a:effectLst>
        </p:spPr>
        <p:txBody>
          <a:bodyPr/>
          <a:lstStyle/>
          <a:p>
            <a:endParaRPr lang="en-US" dirty="0">
              <a:latin typeface="Century Gothic" panose="020B0502020202020204" pitchFamily="34" charset="0"/>
            </a:endParaRPr>
          </a:p>
        </p:txBody>
      </p:sp>
      <p:sp>
        <p:nvSpPr>
          <p:cNvPr id="5" name="Text 3"/>
          <p:cNvSpPr/>
          <p:nvPr/>
        </p:nvSpPr>
        <p:spPr>
          <a:xfrm>
            <a:off x="411480" y="1243584"/>
            <a:ext cx="4754880" cy="320040"/>
          </a:xfrm>
          <a:prstGeom prst="rect">
            <a:avLst/>
          </a:prstGeom>
          <a:noFill/>
          <a:ln/>
        </p:spPr>
        <p:txBody>
          <a:bodyPr wrap="square" rtlCol="0" anchor="ctr"/>
          <a:lstStyle/>
          <a:p>
            <a:pPr marL="0" indent="0">
              <a:buNone/>
            </a:pPr>
            <a:r>
              <a:rPr lang="en-US" sz="1400" b="1" dirty="0">
                <a:solidFill>
                  <a:srgbClr val="FFFFFF"/>
                </a:solidFill>
                <a:latin typeface="Century Gothic" panose="020B0502020202020204" pitchFamily="34" charset="0"/>
                <a:ea typeface="Trebuchet MS" pitchFamily="34" charset="-122"/>
                <a:cs typeface="Trebuchet MS" pitchFamily="34" charset="-120"/>
              </a:rPr>
              <a:t>☐  I agree to ALL parts of the IEP.</a:t>
            </a:r>
            <a:endParaRPr lang="en-US" sz="1400" dirty="0">
              <a:latin typeface="Century Gothic" panose="020B0502020202020204" pitchFamily="34" charset="0"/>
            </a:endParaRPr>
          </a:p>
        </p:txBody>
      </p:sp>
      <p:sp>
        <p:nvSpPr>
          <p:cNvPr id="6" name="Text 4"/>
          <p:cNvSpPr/>
          <p:nvPr/>
        </p:nvSpPr>
        <p:spPr>
          <a:xfrm>
            <a:off x="411480" y="1600200"/>
            <a:ext cx="4754880" cy="347472"/>
          </a:xfrm>
          <a:prstGeom prst="rect">
            <a:avLst/>
          </a:prstGeom>
          <a:noFill/>
          <a:ln/>
        </p:spPr>
        <p:txBody>
          <a:bodyPr wrap="square" rtlCol="0" anchor="ctr"/>
          <a:lstStyle/>
          <a:p>
            <a:pPr marL="0" indent="0">
              <a:buNone/>
            </a:pPr>
            <a:r>
              <a:rPr lang="en-US" sz="1100" i="1" dirty="0">
                <a:solidFill>
                  <a:srgbClr val="F5F0E8"/>
                </a:solidFill>
                <a:latin typeface="Century Gothic" panose="020B0502020202020204" pitchFamily="34" charset="0"/>
                <a:ea typeface="Calibri" pitchFamily="34" charset="-122"/>
                <a:cs typeface="Calibri" pitchFamily="34" charset="-120"/>
              </a:rPr>
              <a:t>→ Best outcome if you're happy with the IEP.</a:t>
            </a:r>
            <a:endParaRPr lang="en-US" sz="1100" dirty="0">
              <a:latin typeface="Century Gothic" panose="020B0502020202020204" pitchFamily="34" charset="0"/>
            </a:endParaRPr>
          </a:p>
        </p:txBody>
      </p:sp>
      <p:sp>
        <p:nvSpPr>
          <p:cNvPr id="7" name="Shape 5"/>
          <p:cNvSpPr/>
          <p:nvPr/>
        </p:nvSpPr>
        <p:spPr>
          <a:xfrm>
            <a:off x="274320" y="2148840"/>
            <a:ext cx="5029200" cy="822960"/>
          </a:xfrm>
          <a:prstGeom prst="rect">
            <a:avLst/>
          </a:prstGeom>
          <a:solidFill>
            <a:srgbClr val="1B2A4A"/>
          </a:solidFill>
          <a:ln/>
          <a:effectLst>
            <a:outerShdw blurRad="63500" dist="25400" dir="8100000" algn="bl" rotWithShape="0">
              <a:srgbClr val="000000">
                <a:alpha val="15000"/>
              </a:srgbClr>
            </a:outerShdw>
          </a:effectLst>
        </p:spPr>
        <p:txBody>
          <a:bodyPr/>
          <a:lstStyle/>
          <a:p>
            <a:endParaRPr lang="en-US" dirty="0">
              <a:latin typeface="Century Gothic" panose="020B0502020202020204" pitchFamily="34" charset="0"/>
            </a:endParaRPr>
          </a:p>
        </p:txBody>
      </p:sp>
      <p:sp>
        <p:nvSpPr>
          <p:cNvPr id="8" name="Text 6"/>
          <p:cNvSpPr/>
          <p:nvPr/>
        </p:nvSpPr>
        <p:spPr>
          <a:xfrm>
            <a:off x="411480" y="2203704"/>
            <a:ext cx="4754880" cy="320040"/>
          </a:xfrm>
          <a:prstGeom prst="rect">
            <a:avLst/>
          </a:prstGeom>
          <a:noFill/>
          <a:ln/>
        </p:spPr>
        <p:txBody>
          <a:bodyPr wrap="square" rtlCol="0" anchor="ctr"/>
          <a:lstStyle/>
          <a:p>
            <a:pPr marL="0" indent="0">
              <a:buNone/>
            </a:pPr>
            <a:r>
              <a:rPr lang="en-US" sz="1400" b="1" dirty="0">
                <a:solidFill>
                  <a:srgbClr val="FFFFFF"/>
                </a:solidFill>
                <a:latin typeface="Century Gothic" panose="020B0502020202020204" pitchFamily="34" charset="0"/>
                <a:ea typeface="Trebuchet MS" pitchFamily="34" charset="-122"/>
                <a:cs typeface="Trebuchet MS" pitchFamily="34" charset="-120"/>
              </a:rPr>
              <a:t>☐  I agree WITH EXCEPTION of:</a:t>
            </a:r>
            <a:endParaRPr lang="en-US" sz="1400" dirty="0">
              <a:latin typeface="Century Gothic" panose="020B0502020202020204" pitchFamily="34" charset="0"/>
            </a:endParaRPr>
          </a:p>
        </p:txBody>
      </p:sp>
      <p:sp>
        <p:nvSpPr>
          <p:cNvPr id="9" name="Text 7"/>
          <p:cNvSpPr/>
          <p:nvPr/>
        </p:nvSpPr>
        <p:spPr>
          <a:xfrm>
            <a:off x="411480" y="2560320"/>
            <a:ext cx="4754880" cy="347472"/>
          </a:xfrm>
          <a:prstGeom prst="rect">
            <a:avLst/>
          </a:prstGeom>
          <a:noFill/>
          <a:ln/>
        </p:spPr>
        <p:txBody>
          <a:bodyPr wrap="square" rtlCol="0" anchor="ctr"/>
          <a:lstStyle/>
          <a:p>
            <a:pPr marL="0" indent="0">
              <a:buNone/>
            </a:pPr>
            <a:r>
              <a:rPr lang="en-US" sz="1100" i="1" dirty="0">
                <a:solidFill>
                  <a:srgbClr val="F5F0E8"/>
                </a:solidFill>
                <a:latin typeface="Century Gothic" panose="020B0502020202020204" pitchFamily="34" charset="0"/>
                <a:ea typeface="Calibri" pitchFamily="34" charset="-122"/>
                <a:cs typeface="Calibri" pitchFamily="34" charset="-120"/>
              </a:rPr>
              <a:t>→ Use when you agree with most but not a specific service or placement.</a:t>
            </a:r>
            <a:endParaRPr lang="en-US" sz="1100" dirty="0">
              <a:latin typeface="Century Gothic" panose="020B0502020202020204" pitchFamily="34" charset="0"/>
            </a:endParaRPr>
          </a:p>
        </p:txBody>
      </p:sp>
      <p:sp>
        <p:nvSpPr>
          <p:cNvPr id="10" name="Shape 8"/>
          <p:cNvSpPr/>
          <p:nvPr/>
        </p:nvSpPr>
        <p:spPr>
          <a:xfrm>
            <a:off x="274320" y="3108960"/>
            <a:ext cx="5029200" cy="822960"/>
          </a:xfrm>
          <a:prstGeom prst="rect">
            <a:avLst/>
          </a:prstGeom>
          <a:solidFill>
            <a:srgbClr val="B22222"/>
          </a:solidFill>
          <a:ln/>
          <a:effectLst>
            <a:outerShdw blurRad="63500" dist="25400" dir="8100000" algn="bl" rotWithShape="0">
              <a:srgbClr val="000000">
                <a:alpha val="15000"/>
              </a:srgbClr>
            </a:outerShdw>
          </a:effectLst>
        </p:spPr>
        <p:txBody>
          <a:bodyPr/>
          <a:lstStyle/>
          <a:p>
            <a:endParaRPr lang="en-US" dirty="0">
              <a:latin typeface="Century Gothic" panose="020B0502020202020204" pitchFamily="34" charset="0"/>
            </a:endParaRPr>
          </a:p>
        </p:txBody>
      </p:sp>
      <p:sp>
        <p:nvSpPr>
          <p:cNvPr id="11" name="Text 9"/>
          <p:cNvSpPr/>
          <p:nvPr/>
        </p:nvSpPr>
        <p:spPr>
          <a:xfrm>
            <a:off x="411480" y="3163824"/>
            <a:ext cx="4754880" cy="320040"/>
          </a:xfrm>
          <a:prstGeom prst="rect">
            <a:avLst/>
          </a:prstGeom>
          <a:noFill/>
          <a:ln/>
        </p:spPr>
        <p:txBody>
          <a:bodyPr wrap="square" rtlCol="0" anchor="ctr"/>
          <a:lstStyle/>
          <a:p>
            <a:pPr marL="0" indent="0">
              <a:buNone/>
            </a:pPr>
            <a:r>
              <a:rPr lang="en-US" sz="1400" b="1" dirty="0">
                <a:solidFill>
                  <a:srgbClr val="FFFFFF"/>
                </a:solidFill>
                <a:latin typeface="Century Gothic" panose="020B0502020202020204" pitchFamily="34" charset="0"/>
                <a:ea typeface="Trebuchet MS" pitchFamily="34" charset="-122"/>
                <a:cs typeface="Trebuchet MS" pitchFamily="34" charset="-120"/>
              </a:rPr>
              <a:t>☐  I DECLINE the IEP.</a:t>
            </a:r>
            <a:endParaRPr lang="en-US" sz="1400" dirty="0">
              <a:latin typeface="Century Gothic" panose="020B0502020202020204" pitchFamily="34" charset="0"/>
            </a:endParaRPr>
          </a:p>
        </p:txBody>
      </p:sp>
      <p:sp>
        <p:nvSpPr>
          <p:cNvPr id="12" name="Text 10"/>
          <p:cNvSpPr/>
          <p:nvPr/>
        </p:nvSpPr>
        <p:spPr>
          <a:xfrm>
            <a:off x="411480" y="3520440"/>
            <a:ext cx="4754880" cy="347472"/>
          </a:xfrm>
          <a:prstGeom prst="rect">
            <a:avLst/>
          </a:prstGeom>
          <a:noFill/>
          <a:ln/>
        </p:spPr>
        <p:txBody>
          <a:bodyPr wrap="square" rtlCol="0" anchor="ctr"/>
          <a:lstStyle/>
          <a:p>
            <a:pPr marL="0" indent="0">
              <a:buNone/>
            </a:pPr>
            <a:r>
              <a:rPr lang="en-US" sz="1100" i="1" dirty="0">
                <a:solidFill>
                  <a:srgbClr val="F5F0E8"/>
                </a:solidFill>
                <a:latin typeface="Century Gothic" panose="020B0502020202020204" pitchFamily="34" charset="0"/>
                <a:ea typeface="Calibri" pitchFamily="34" charset="-122"/>
                <a:cs typeface="Calibri" pitchFamily="34" charset="-120"/>
              </a:rPr>
              <a:t>→ Use when you disagree entirely. Services cannot start. Request an IEP meeting to resolve differences.</a:t>
            </a:r>
            <a:endParaRPr lang="en-US" sz="1100" dirty="0">
              <a:latin typeface="Century Gothic" panose="020B0502020202020204" pitchFamily="34" charset="0"/>
            </a:endParaRPr>
          </a:p>
        </p:txBody>
      </p:sp>
      <p:sp>
        <p:nvSpPr>
          <p:cNvPr id="13" name="Shape 11"/>
          <p:cNvSpPr/>
          <p:nvPr/>
        </p:nvSpPr>
        <p:spPr>
          <a:xfrm>
            <a:off x="274320" y="4142590"/>
            <a:ext cx="5029200" cy="914400"/>
          </a:xfrm>
          <a:prstGeom prst="rect">
            <a:avLst/>
          </a:prstGeom>
          <a:solidFill>
            <a:srgbClr val="FFFFFF"/>
          </a:solidFill>
          <a:ln w="25400">
            <a:solidFill>
              <a:srgbClr val="028090"/>
            </a:solidFill>
            <a:prstDash val="solid"/>
          </a:ln>
        </p:spPr>
        <p:txBody>
          <a:bodyPr/>
          <a:lstStyle/>
          <a:p>
            <a:endParaRPr lang="en-US" dirty="0">
              <a:latin typeface="Century Gothic" panose="020B0502020202020204" pitchFamily="34" charset="0"/>
            </a:endParaRPr>
          </a:p>
        </p:txBody>
      </p:sp>
      <p:sp>
        <p:nvSpPr>
          <p:cNvPr id="14" name="Text 12"/>
          <p:cNvSpPr/>
          <p:nvPr/>
        </p:nvSpPr>
        <p:spPr>
          <a:xfrm>
            <a:off x="411480" y="4179703"/>
            <a:ext cx="4754880" cy="292608"/>
          </a:xfrm>
          <a:prstGeom prst="rect">
            <a:avLst/>
          </a:prstGeom>
          <a:noFill/>
          <a:ln/>
        </p:spPr>
        <p:txBody>
          <a:bodyPr wrap="square" rtlCol="0" anchor="ctr"/>
          <a:lstStyle/>
          <a:p>
            <a:pPr marL="0" indent="0">
              <a:buNone/>
            </a:pPr>
            <a:r>
              <a:rPr lang="en-US" sz="1200" b="1" dirty="0">
                <a:solidFill>
                  <a:srgbClr val="1B2A4A"/>
                </a:solidFill>
                <a:latin typeface="Century Gothic" panose="020B0502020202020204" pitchFamily="34" charset="0"/>
                <a:ea typeface="Trebuchet MS" pitchFamily="34" charset="-122"/>
                <a:cs typeface="Trebuchet MS" pitchFamily="34" charset="-120"/>
              </a:rPr>
              <a:t>Your Key Rights at the Signature Page:</a:t>
            </a:r>
            <a:endParaRPr lang="en-US" sz="1200" dirty="0">
              <a:latin typeface="Century Gothic" panose="020B0502020202020204" pitchFamily="34" charset="0"/>
            </a:endParaRPr>
          </a:p>
        </p:txBody>
      </p:sp>
      <p:sp>
        <p:nvSpPr>
          <p:cNvPr id="15" name="Text 13"/>
          <p:cNvSpPr/>
          <p:nvPr/>
        </p:nvSpPr>
        <p:spPr>
          <a:xfrm>
            <a:off x="411480" y="4499743"/>
            <a:ext cx="4754880" cy="475488"/>
          </a:xfrm>
          <a:prstGeom prst="rect">
            <a:avLst/>
          </a:prstGeom>
          <a:noFill/>
          <a:ln/>
        </p:spPr>
        <p:txBody>
          <a:bodyPr wrap="square" rtlCol="0" anchor="ctr"/>
          <a:lstStyle/>
          <a:p>
            <a:pPr marL="0" indent="0">
              <a:buNone/>
            </a:pPr>
            <a:r>
              <a:rPr lang="en-US" sz="1100" dirty="0">
                <a:solidFill>
                  <a:srgbClr val="1B2A4A"/>
                </a:solidFill>
                <a:latin typeface="Century Gothic" panose="020B0502020202020204" pitchFamily="34" charset="0"/>
                <a:ea typeface="Calibri" pitchFamily="34" charset="-122"/>
                <a:cs typeface="Calibri" pitchFamily="34" charset="-120"/>
              </a:rPr>
              <a:t>• You do NOT need to sign at the meeting.</a:t>
            </a:r>
            <a:endParaRPr lang="en-US" sz="1100" dirty="0">
              <a:latin typeface="Century Gothic" panose="020B0502020202020204" pitchFamily="34" charset="0"/>
            </a:endParaRPr>
          </a:p>
          <a:p>
            <a:pPr marL="0" indent="0">
              <a:buNone/>
            </a:pPr>
            <a:r>
              <a:rPr lang="en-US" sz="1100" dirty="0">
                <a:solidFill>
                  <a:srgbClr val="1B2A4A"/>
                </a:solidFill>
                <a:latin typeface="Century Gothic" panose="020B0502020202020204" pitchFamily="34" charset="0"/>
                <a:ea typeface="Calibri" pitchFamily="34" charset="-122"/>
                <a:cs typeface="Calibri" pitchFamily="34" charset="-120"/>
              </a:rPr>
              <a:t>• Take the IEP home and review it.</a:t>
            </a:r>
            <a:endParaRPr lang="en-US" sz="1100" dirty="0">
              <a:latin typeface="Century Gothic" panose="020B0502020202020204" pitchFamily="34" charset="0"/>
            </a:endParaRPr>
          </a:p>
          <a:p>
            <a:pPr marL="0" indent="0">
              <a:buNone/>
            </a:pPr>
            <a:r>
              <a:rPr lang="en-US" sz="1100" dirty="0">
                <a:solidFill>
                  <a:srgbClr val="1B2A4A"/>
                </a:solidFill>
                <a:latin typeface="Century Gothic" panose="020B0502020202020204" pitchFamily="34" charset="0"/>
                <a:ea typeface="Calibri" pitchFamily="34" charset="-122"/>
                <a:cs typeface="Calibri" pitchFamily="34" charset="-120"/>
              </a:rPr>
              <a:t>• You can consent to some parts and decline others.</a:t>
            </a:r>
            <a:endParaRPr lang="en-US" sz="1100" dirty="0">
              <a:latin typeface="Century Gothic" panose="020B0502020202020204" pitchFamily="34" charset="0"/>
            </a:endParaRPr>
          </a:p>
        </p:txBody>
      </p:sp>
      <p:sp>
        <p:nvSpPr>
          <p:cNvPr id="16" name="Shape 14"/>
          <p:cNvSpPr/>
          <p:nvPr/>
        </p:nvSpPr>
        <p:spPr>
          <a:xfrm>
            <a:off x="5577840" y="1188720"/>
            <a:ext cx="3337560" cy="914400"/>
          </a:xfrm>
          <a:prstGeom prst="rect">
            <a:avLst/>
          </a:prstGeom>
          <a:solidFill>
            <a:srgbClr val="028090"/>
          </a:solidFill>
          <a:ln/>
          <a:effectLst>
            <a:outerShdw blurRad="63500" dist="25400" dir="8100000" algn="bl" rotWithShape="0">
              <a:srgbClr val="000000">
                <a:alpha val="12000"/>
              </a:srgbClr>
            </a:outerShdw>
          </a:effectLst>
        </p:spPr>
        <p:txBody>
          <a:bodyPr/>
          <a:lstStyle/>
          <a:p>
            <a:endParaRPr lang="en-US" dirty="0">
              <a:latin typeface="Century Gothic" panose="020B0502020202020204" pitchFamily="34" charset="0"/>
            </a:endParaRPr>
          </a:p>
        </p:txBody>
      </p:sp>
      <p:sp>
        <p:nvSpPr>
          <p:cNvPr id="17" name="Text 15"/>
          <p:cNvSpPr/>
          <p:nvPr/>
        </p:nvSpPr>
        <p:spPr>
          <a:xfrm>
            <a:off x="5669280" y="1189973"/>
            <a:ext cx="3154680" cy="320040"/>
          </a:xfrm>
          <a:prstGeom prst="rect">
            <a:avLst/>
          </a:prstGeom>
          <a:noFill/>
          <a:ln/>
        </p:spPr>
        <p:txBody>
          <a:bodyPr wrap="square" rtlCol="0" anchor="ctr"/>
          <a:lstStyle/>
          <a:p>
            <a:pPr marL="0" indent="0">
              <a:buNone/>
            </a:pPr>
            <a:r>
              <a:rPr lang="en-US" sz="1200" b="1" dirty="0">
                <a:solidFill>
                  <a:srgbClr val="FFFFFF"/>
                </a:solidFill>
                <a:latin typeface="Century Gothic" panose="020B0502020202020204" pitchFamily="34" charset="0"/>
                <a:ea typeface="Trebuchet MS" pitchFamily="34" charset="-122"/>
                <a:cs typeface="Trebuchet MS" pitchFamily="34" charset="-120"/>
              </a:rPr>
              <a:t>📋  Everyone Signs the Top</a:t>
            </a:r>
            <a:endParaRPr lang="en-US" sz="1200" dirty="0">
              <a:latin typeface="Century Gothic" panose="020B0502020202020204" pitchFamily="34" charset="0"/>
            </a:endParaRPr>
          </a:p>
        </p:txBody>
      </p:sp>
      <p:sp>
        <p:nvSpPr>
          <p:cNvPr id="18" name="Text 16"/>
          <p:cNvSpPr/>
          <p:nvPr/>
        </p:nvSpPr>
        <p:spPr>
          <a:xfrm>
            <a:off x="5669280" y="1528301"/>
            <a:ext cx="3154680" cy="457200"/>
          </a:xfrm>
          <a:prstGeom prst="rect">
            <a:avLst/>
          </a:prstGeom>
          <a:noFill/>
          <a:ln/>
        </p:spPr>
        <p:txBody>
          <a:bodyPr wrap="square" rtlCol="0" anchor="ctr"/>
          <a:lstStyle/>
          <a:p>
            <a:pPr marL="0" indent="0">
              <a:buNone/>
            </a:pPr>
            <a:r>
              <a:rPr lang="en-US" sz="1000" dirty="0">
                <a:solidFill>
                  <a:srgbClr val="F5F0E8"/>
                </a:solidFill>
                <a:latin typeface="Century Gothic" panose="020B0502020202020204" pitchFamily="34" charset="0"/>
                <a:ea typeface="Calibri" pitchFamily="34" charset="-122"/>
                <a:cs typeface="Calibri" pitchFamily="34" charset="-120"/>
              </a:rPr>
              <a:t>The attendance section at the top is separate from the CONSENT section. Signing for attendance does NOT mean you agree with the IEP.</a:t>
            </a:r>
            <a:endParaRPr lang="en-US" sz="1000" dirty="0">
              <a:latin typeface="Century Gothic" panose="020B0502020202020204" pitchFamily="34" charset="0"/>
            </a:endParaRPr>
          </a:p>
        </p:txBody>
      </p:sp>
      <p:sp>
        <p:nvSpPr>
          <p:cNvPr id="19" name="Shape 17"/>
          <p:cNvSpPr/>
          <p:nvPr/>
        </p:nvSpPr>
        <p:spPr>
          <a:xfrm>
            <a:off x="5577840" y="2212848"/>
            <a:ext cx="3337560" cy="914400"/>
          </a:xfrm>
          <a:prstGeom prst="rect">
            <a:avLst/>
          </a:prstGeom>
          <a:solidFill>
            <a:srgbClr val="1B2A4A"/>
          </a:solidFill>
          <a:ln/>
          <a:effectLst>
            <a:outerShdw blurRad="63500" dist="25400" dir="8100000" algn="bl" rotWithShape="0">
              <a:srgbClr val="000000">
                <a:alpha val="12000"/>
              </a:srgbClr>
            </a:outerShdw>
          </a:effectLst>
        </p:spPr>
        <p:txBody>
          <a:bodyPr/>
          <a:lstStyle/>
          <a:p>
            <a:endParaRPr lang="en-US" dirty="0">
              <a:latin typeface="Century Gothic" panose="020B0502020202020204" pitchFamily="34" charset="0"/>
            </a:endParaRPr>
          </a:p>
        </p:txBody>
      </p:sp>
      <p:sp>
        <p:nvSpPr>
          <p:cNvPr id="20" name="Text 18"/>
          <p:cNvSpPr/>
          <p:nvPr/>
        </p:nvSpPr>
        <p:spPr>
          <a:xfrm>
            <a:off x="5669280" y="2258926"/>
            <a:ext cx="3154680" cy="320040"/>
          </a:xfrm>
          <a:prstGeom prst="rect">
            <a:avLst/>
          </a:prstGeom>
          <a:noFill/>
          <a:ln/>
        </p:spPr>
        <p:txBody>
          <a:bodyPr wrap="square" rtlCol="0" anchor="ctr"/>
          <a:lstStyle/>
          <a:p>
            <a:pPr marL="0" indent="0">
              <a:buNone/>
            </a:pPr>
            <a:r>
              <a:rPr lang="en-US" sz="1200" b="1" dirty="0">
                <a:solidFill>
                  <a:srgbClr val="FFFFFF"/>
                </a:solidFill>
                <a:latin typeface="Century Gothic" panose="020B0502020202020204" pitchFamily="34" charset="0"/>
                <a:ea typeface="Trebuchet MS" pitchFamily="34" charset="-122"/>
                <a:cs typeface="Trebuchet MS" pitchFamily="34" charset="-120"/>
              </a:rPr>
              <a:t>⏰  You Have Time</a:t>
            </a:r>
            <a:endParaRPr lang="en-US" sz="1200" dirty="0">
              <a:latin typeface="Century Gothic" panose="020B0502020202020204" pitchFamily="34" charset="0"/>
            </a:endParaRPr>
          </a:p>
        </p:txBody>
      </p:sp>
      <p:sp>
        <p:nvSpPr>
          <p:cNvPr id="21" name="Text 19"/>
          <p:cNvSpPr/>
          <p:nvPr/>
        </p:nvSpPr>
        <p:spPr>
          <a:xfrm>
            <a:off x="5669280" y="2597254"/>
            <a:ext cx="3154680" cy="457200"/>
          </a:xfrm>
          <a:prstGeom prst="rect">
            <a:avLst/>
          </a:prstGeom>
          <a:noFill/>
          <a:ln/>
        </p:spPr>
        <p:txBody>
          <a:bodyPr wrap="square" rtlCol="0" anchor="ctr"/>
          <a:lstStyle/>
          <a:p>
            <a:r>
              <a:rPr lang="en-US" sz="1000" dirty="0">
                <a:solidFill>
                  <a:srgbClr val="F5F0E8"/>
                </a:solidFill>
                <a:latin typeface="Century Gothic" panose="020B0502020202020204" pitchFamily="34" charset="0"/>
                <a:ea typeface="Calibri" pitchFamily="34" charset="-122"/>
                <a:cs typeface="Calibri" pitchFamily="34" charset="-120"/>
              </a:rPr>
              <a:t>Don't let anyone rush you. "We need your signature today" is a pressure tactic. </a:t>
            </a:r>
            <a:r>
              <a:rPr lang="en-US" sz="1000" dirty="0">
                <a:solidFill>
                  <a:schemeClr val="bg1"/>
                </a:solidFill>
                <a:latin typeface="Century Gothic" panose="020B0502020202020204" pitchFamily="34" charset="0"/>
              </a:rPr>
              <a:t>You have a legal right to take time to</a:t>
            </a:r>
            <a:r>
              <a:rPr lang="en-US" sz="1000" dirty="0"/>
              <a:t> </a:t>
            </a:r>
            <a:r>
              <a:rPr lang="en-US" sz="1000" dirty="0">
                <a:solidFill>
                  <a:schemeClr val="bg1"/>
                </a:solidFill>
                <a:latin typeface="Century Gothic" panose="020B0502020202020204" pitchFamily="34" charset="0"/>
              </a:rPr>
              <a:t>review.</a:t>
            </a:r>
          </a:p>
          <a:p>
            <a:pPr marL="0" indent="0">
              <a:buNone/>
            </a:pPr>
            <a:endParaRPr lang="en-US" sz="1000" dirty="0">
              <a:latin typeface="Century Gothic" panose="020B0502020202020204" pitchFamily="34" charset="0"/>
            </a:endParaRPr>
          </a:p>
        </p:txBody>
      </p:sp>
      <p:sp>
        <p:nvSpPr>
          <p:cNvPr id="22" name="Shape 20"/>
          <p:cNvSpPr/>
          <p:nvPr/>
        </p:nvSpPr>
        <p:spPr>
          <a:xfrm>
            <a:off x="5577840" y="3236976"/>
            <a:ext cx="3337560" cy="914400"/>
          </a:xfrm>
          <a:prstGeom prst="rect">
            <a:avLst/>
          </a:prstGeom>
          <a:solidFill>
            <a:srgbClr val="028090"/>
          </a:solidFill>
          <a:ln/>
          <a:effectLst>
            <a:outerShdw blurRad="63500" dist="25400" dir="8100000" algn="bl" rotWithShape="0">
              <a:srgbClr val="000000">
                <a:alpha val="12000"/>
              </a:srgbClr>
            </a:outerShdw>
          </a:effectLst>
        </p:spPr>
        <p:txBody>
          <a:bodyPr/>
          <a:lstStyle/>
          <a:p>
            <a:endParaRPr lang="en-US" dirty="0">
              <a:latin typeface="Century Gothic" panose="020B0502020202020204" pitchFamily="34" charset="0"/>
            </a:endParaRPr>
          </a:p>
        </p:txBody>
      </p:sp>
      <p:sp>
        <p:nvSpPr>
          <p:cNvPr id="23" name="Text 21"/>
          <p:cNvSpPr/>
          <p:nvPr/>
        </p:nvSpPr>
        <p:spPr>
          <a:xfrm>
            <a:off x="5669280" y="3274089"/>
            <a:ext cx="3154680" cy="320040"/>
          </a:xfrm>
          <a:prstGeom prst="rect">
            <a:avLst/>
          </a:prstGeom>
          <a:noFill/>
          <a:ln/>
        </p:spPr>
        <p:txBody>
          <a:bodyPr wrap="square" rtlCol="0" anchor="ctr"/>
          <a:lstStyle/>
          <a:p>
            <a:pPr marL="0" indent="0">
              <a:buNone/>
            </a:pPr>
            <a:r>
              <a:rPr lang="en-US" sz="1200" b="1" dirty="0">
                <a:solidFill>
                  <a:srgbClr val="FFFFFF"/>
                </a:solidFill>
                <a:latin typeface="Century Gothic" panose="020B0502020202020204" pitchFamily="34" charset="0"/>
                <a:ea typeface="Trebuchet MS" pitchFamily="34" charset="-122"/>
                <a:cs typeface="Trebuchet MS" pitchFamily="34" charset="-120"/>
              </a:rPr>
              <a:t>📝  Document Everything</a:t>
            </a:r>
            <a:endParaRPr lang="en-US" sz="1200" dirty="0">
              <a:latin typeface="Century Gothic" panose="020B0502020202020204" pitchFamily="34" charset="0"/>
            </a:endParaRPr>
          </a:p>
        </p:txBody>
      </p:sp>
      <p:sp>
        <p:nvSpPr>
          <p:cNvPr id="24" name="Text 22"/>
          <p:cNvSpPr/>
          <p:nvPr/>
        </p:nvSpPr>
        <p:spPr>
          <a:xfrm>
            <a:off x="5669280" y="3612417"/>
            <a:ext cx="3154680" cy="457200"/>
          </a:xfrm>
          <a:prstGeom prst="rect">
            <a:avLst/>
          </a:prstGeom>
          <a:noFill/>
          <a:ln/>
        </p:spPr>
        <p:txBody>
          <a:bodyPr wrap="square" rtlCol="0" anchor="ctr"/>
          <a:lstStyle/>
          <a:p>
            <a:pPr marL="0" indent="0">
              <a:buNone/>
            </a:pPr>
            <a:r>
              <a:rPr lang="en-US" sz="1000" dirty="0">
                <a:solidFill>
                  <a:srgbClr val="F5F0E8"/>
                </a:solidFill>
                <a:latin typeface="Century Gothic" panose="020B0502020202020204" pitchFamily="34" charset="0"/>
                <a:ea typeface="Calibri" pitchFamily="34" charset="-122"/>
                <a:cs typeface="Calibri" pitchFamily="34" charset="-120"/>
              </a:rPr>
              <a:t>If you disagree with anything, write it in the comments section or send a follow-up letter within 10 days.</a:t>
            </a:r>
            <a:endParaRPr lang="en-US" sz="1000" dirty="0">
              <a:latin typeface="Century Gothic" panose="020B0502020202020204" pitchFamily="34" charset="0"/>
            </a:endParaRPr>
          </a:p>
        </p:txBody>
      </p:sp>
      <p:sp>
        <p:nvSpPr>
          <p:cNvPr id="25" name="Shape 23"/>
          <p:cNvSpPr/>
          <p:nvPr/>
        </p:nvSpPr>
        <p:spPr>
          <a:xfrm>
            <a:off x="5577840" y="4270248"/>
            <a:ext cx="3337560" cy="804672"/>
          </a:xfrm>
          <a:prstGeom prst="rect">
            <a:avLst/>
          </a:prstGeom>
          <a:solidFill>
            <a:srgbClr val="C9A84C"/>
          </a:solidFill>
          <a:ln/>
        </p:spPr>
        <p:txBody>
          <a:bodyPr/>
          <a:lstStyle/>
          <a:p>
            <a:endParaRPr lang="en-US" dirty="0">
              <a:latin typeface="Century Gothic" panose="020B0502020202020204" pitchFamily="34" charset="0"/>
            </a:endParaRPr>
          </a:p>
        </p:txBody>
      </p:sp>
      <p:sp>
        <p:nvSpPr>
          <p:cNvPr id="26" name="Text 24"/>
          <p:cNvSpPr/>
          <p:nvPr/>
        </p:nvSpPr>
        <p:spPr>
          <a:xfrm>
            <a:off x="5669280" y="4315968"/>
            <a:ext cx="3154680" cy="749808"/>
          </a:xfrm>
          <a:prstGeom prst="rect">
            <a:avLst/>
          </a:prstGeom>
          <a:noFill/>
          <a:ln/>
        </p:spPr>
        <p:txBody>
          <a:bodyPr wrap="square" rtlCol="0" anchor="ctr"/>
          <a:lstStyle/>
          <a:p>
            <a:pPr marL="0" indent="0">
              <a:buNone/>
            </a:pPr>
            <a:r>
              <a:rPr lang="en-US" sz="1100" b="1" dirty="0">
                <a:solidFill>
                  <a:srgbClr val="1B2A4A"/>
                </a:solidFill>
                <a:latin typeface="Century Gothic" panose="020B0502020202020204" pitchFamily="34" charset="0"/>
                <a:ea typeface="Calibri" pitchFamily="34" charset="-122"/>
                <a:cs typeface="Calibri" pitchFamily="34" charset="-120"/>
              </a:rPr>
              <a:t>💡  Signing for attendance ≠ agreeing to the IEP.</a:t>
            </a:r>
            <a:endParaRPr lang="en-US" sz="1100" dirty="0">
              <a:latin typeface="Century Gothic" panose="020B0502020202020204" pitchFamily="34" charset="0"/>
            </a:endParaRPr>
          </a:p>
          <a:p>
            <a:pPr marL="0" indent="0">
              <a:buNone/>
            </a:pPr>
            <a:endParaRPr lang="en-US" sz="1100" dirty="0">
              <a:latin typeface="Century Gothic" panose="020B0502020202020204" pitchFamily="34" charset="0"/>
            </a:endParaRPr>
          </a:p>
          <a:p>
            <a:pPr marL="0" indent="0">
              <a:buNone/>
            </a:pPr>
            <a:r>
              <a:rPr lang="en-US" sz="1100" b="1" dirty="0">
                <a:solidFill>
                  <a:srgbClr val="1B2A4A"/>
                </a:solidFill>
                <a:latin typeface="Century Gothic" panose="020B0502020202020204" pitchFamily="34" charset="0"/>
                <a:ea typeface="Calibri" pitchFamily="34" charset="-122"/>
                <a:cs typeface="Calibri" pitchFamily="34" charset="-120"/>
              </a:rPr>
              <a:t>Never let anyone tell you otherwise.</a:t>
            </a:r>
            <a:endParaRPr lang="en-US" sz="1100" dirty="0">
              <a:latin typeface="Century Gothic" panose="020B0502020202020204" pitchFamily="34" charset="0"/>
            </a:endParaRPr>
          </a:p>
        </p:txBody>
      </p:sp>
      <p:pic>
        <p:nvPicPr>
          <p:cNvPr id="27" name="Picture 26">
            <a:extLst>
              <a:ext uri="{FF2B5EF4-FFF2-40B4-BE49-F238E27FC236}">
                <a16:creationId xmlns:a16="http://schemas.microsoft.com/office/drawing/2014/main" id="{B19AEADB-DA37-6BC7-A0E4-9207643E38D8}"/>
              </a:ext>
            </a:extLst>
          </p:cNvPr>
          <p:cNvPicPr>
            <a:picLocks noChangeAspect="1"/>
          </p:cNvPicPr>
          <p:nvPr/>
        </p:nvPicPr>
        <p:blipFill>
          <a:blip r:embed="rId4">
            <a:alphaModFix/>
          </a:blip>
          <a:stretch>
            <a:fillRect/>
          </a:stretch>
        </p:blipFill>
        <p:spPr>
          <a:xfrm>
            <a:off x="8278385" y="4818559"/>
            <a:ext cx="637015" cy="260933"/>
          </a:xfrm>
          <a:prstGeom prst="rect">
            <a:avLst/>
          </a:prstGeom>
        </p:spPr>
      </p:pic>
    </p:spTree>
  </p:cSld>
  <p:clrMapOvr>
    <a:masterClrMapping/>
  </p:clrMapOvr>
  <p:extLst>
    <p:ext uri="{6950BFC3-D8DA-4A85-94F7-54DA5524770B}">
      <p188:commentRel xmlns:p188="http://schemas.microsoft.com/office/powerpoint/2018/8/main" r:id="rId3"/>
    </p:ext>
  </p:extLst>
</p:sld>
</file>

<file path=ppt/slides/slide13.xml><?xml version="1.0" encoding="utf-8"?>
<p:sld xmlns:a="http://schemas.openxmlformats.org/drawingml/2006/main" xmlns:r="http://schemas.openxmlformats.org/officeDocument/2006/relationships" xmlns:p="http://schemas.openxmlformats.org/presentationml/2006/main">
  <p:cSld name="Slide 11">
    <p:bg>
      <p:bgPr>
        <a:solidFill>
          <a:srgbClr val="1B2A4A"/>
        </a:solidFill>
        <a:effectLst/>
      </p:bgPr>
    </p:bg>
    <p:spTree>
      <p:nvGrpSpPr>
        <p:cNvPr id="1" name=""/>
        <p:cNvGrpSpPr/>
        <p:nvPr/>
      </p:nvGrpSpPr>
      <p:grpSpPr>
        <a:xfrm>
          <a:off x="0" y="0"/>
          <a:ext cx="0" cy="0"/>
          <a:chOff x="0" y="0"/>
          <a:chExt cx="0" cy="0"/>
        </a:xfrm>
      </p:grpSpPr>
      <p:sp>
        <p:nvSpPr>
          <p:cNvPr id="2" name="Text 0"/>
          <p:cNvSpPr/>
          <p:nvPr/>
        </p:nvSpPr>
        <p:spPr>
          <a:xfrm>
            <a:off x="457200" y="228600"/>
            <a:ext cx="8229600" cy="685800"/>
          </a:xfrm>
          <a:prstGeom prst="rect">
            <a:avLst/>
          </a:prstGeom>
          <a:noFill/>
          <a:ln/>
        </p:spPr>
        <p:txBody>
          <a:bodyPr wrap="square" rtlCol="0" anchor="ctr"/>
          <a:lstStyle/>
          <a:p>
            <a:pPr marL="0" indent="0">
              <a:buNone/>
            </a:pPr>
            <a:r>
              <a:rPr lang="en-US" sz="3400" b="1" dirty="0">
                <a:solidFill>
                  <a:srgbClr val="FFFFFF"/>
                </a:solidFill>
                <a:latin typeface="Century Gothic" panose="020B0502020202020204" pitchFamily="34" charset="0"/>
                <a:ea typeface="Trebuchet MS" pitchFamily="34" charset="-122"/>
                <a:cs typeface="Trebuchet MS" pitchFamily="34" charset="-120"/>
              </a:rPr>
              <a:t>Know Your Rights as a Parent</a:t>
            </a:r>
            <a:endParaRPr lang="en-US" sz="3400" dirty="0">
              <a:latin typeface="Century Gothic" panose="020B0502020202020204" pitchFamily="34" charset="0"/>
            </a:endParaRPr>
          </a:p>
        </p:txBody>
      </p:sp>
      <p:sp>
        <p:nvSpPr>
          <p:cNvPr id="3" name="Shape 1"/>
          <p:cNvSpPr/>
          <p:nvPr/>
        </p:nvSpPr>
        <p:spPr>
          <a:xfrm>
            <a:off x="457200" y="914400"/>
            <a:ext cx="3657600" cy="45720"/>
          </a:xfrm>
          <a:prstGeom prst="rect">
            <a:avLst/>
          </a:prstGeom>
          <a:solidFill>
            <a:srgbClr val="028090"/>
          </a:solidFill>
          <a:ln/>
        </p:spPr>
        <p:txBody>
          <a:bodyPr/>
          <a:lstStyle/>
          <a:p>
            <a:endParaRPr lang="en-US" dirty="0">
              <a:latin typeface="Century Gothic" panose="020B0502020202020204" pitchFamily="34" charset="0"/>
            </a:endParaRPr>
          </a:p>
        </p:txBody>
      </p:sp>
      <p:sp>
        <p:nvSpPr>
          <p:cNvPr id="4" name="Shape 2"/>
          <p:cNvSpPr/>
          <p:nvPr/>
        </p:nvSpPr>
        <p:spPr>
          <a:xfrm>
            <a:off x="274320" y="1097280"/>
            <a:ext cx="2743200" cy="1645920"/>
          </a:xfrm>
          <a:prstGeom prst="rect">
            <a:avLst/>
          </a:prstGeom>
          <a:solidFill>
            <a:srgbClr val="223A5E"/>
          </a:solidFill>
          <a:ln/>
          <a:effectLst>
            <a:outerShdw blurRad="76200" dist="25400" dir="8100000" algn="bl" rotWithShape="0">
              <a:srgbClr val="000000">
                <a:alpha val="20000"/>
              </a:srgbClr>
            </a:outerShdw>
          </a:effectLst>
        </p:spPr>
        <p:txBody>
          <a:bodyPr/>
          <a:lstStyle/>
          <a:p>
            <a:endParaRPr lang="en-US" dirty="0">
              <a:latin typeface="Century Gothic" panose="020B0502020202020204" pitchFamily="34" charset="0"/>
            </a:endParaRPr>
          </a:p>
        </p:txBody>
      </p:sp>
      <p:sp>
        <p:nvSpPr>
          <p:cNvPr id="5" name="Text 3"/>
          <p:cNvSpPr/>
          <p:nvPr/>
        </p:nvSpPr>
        <p:spPr>
          <a:xfrm>
            <a:off x="365760" y="1188720"/>
            <a:ext cx="822960" cy="411480"/>
          </a:xfrm>
          <a:prstGeom prst="rect">
            <a:avLst/>
          </a:prstGeom>
          <a:noFill/>
          <a:ln/>
        </p:spPr>
        <p:txBody>
          <a:bodyPr wrap="square" rtlCol="0" anchor="t"/>
          <a:lstStyle/>
          <a:p>
            <a:pPr marL="0" indent="0">
              <a:buNone/>
            </a:pPr>
            <a:r>
              <a:rPr lang="en-US" sz="2000" b="1" dirty="0">
                <a:solidFill>
                  <a:srgbClr val="028090"/>
                </a:solidFill>
                <a:latin typeface="Century Gothic" panose="020B0502020202020204" pitchFamily="34" charset="0"/>
                <a:ea typeface="Trebuchet MS" pitchFamily="34" charset="-122"/>
                <a:cs typeface="Trebuchet MS" pitchFamily="34" charset="-120"/>
              </a:rPr>
              <a:t>01</a:t>
            </a:r>
            <a:endParaRPr lang="en-US" sz="2000" dirty="0">
              <a:latin typeface="Century Gothic" panose="020B0502020202020204" pitchFamily="34" charset="0"/>
            </a:endParaRPr>
          </a:p>
        </p:txBody>
      </p:sp>
      <p:sp>
        <p:nvSpPr>
          <p:cNvPr id="6" name="Text 4"/>
          <p:cNvSpPr/>
          <p:nvPr/>
        </p:nvSpPr>
        <p:spPr>
          <a:xfrm>
            <a:off x="365760" y="1600200"/>
            <a:ext cx="2560320" cy="347472"/>
          </a:xfrm>
          <a:prstGeom prst="rect">
            <a:avLst/>
          </a:prstGeom>
          <a:noFill/>
          <a:ln/>
        </p:spPr>
        <p:txBody>
          <a:bodyPr wrap="square" rtlCol="0" anchor="ctr"/>
          <a:lstStyle/>
          <a:p>
            <a:pPr marL="0" indent="0">
              <a:buNone/>
            </a:pPr>
            <a:r>
              <a:rPr lang="en-US" sz="1200" b="1" dirty="0">
                <a:solidFill>
                  <a:srgbClr val="FFFFFF"/>
                </a:solidFill>
                <a:latin typeface="Century Gothic" panose="020B0502020202020204" pitchFamily="34" charset="0"/>
                <a:ea typeface="Trebuchet MS" pitchFamily="34" charset="-122"/>
                <a:cs typeface="Trebuchet MS" pitchFamily="34" charset="-120"/>
              </a:rPr>
              <a:t>Request a Meeting at Any Time</a:t>
            </a:r>
            <a:endParaRPr lang="en-US" sz="1200" dirty="0">
              <a:latin typeface="Century Gothic" panose="020B0502020202020204" pitchFamily="34" charset="0"/>
            </a:endParaRPr>
          </a:p>
        </p:txBody>
      </p:sp>
      <p:sp>
        <p:nvSpPr>
          <p:cNvPr id="7" name="Text 5"/>
          <p:cNvSpPr/>
          <p:nvPr/>
        </p:nvSpPr>
        <p:spPr>
          <a:xfrm>
            <a:off x="365760" y="1947672"/>
            <a:ext cx="2560320" cy="749808"/>
          </a:xfrm>
          <a:prstGeom prst="rect">
            <a:avLst/>
          </a:prstGeom>
          <a:noFill/>
          <a:ln/>
        </p:spPr>
        <p:txBody>
          <a:bodyPr wrap="square" rtlCol="0" anchor="ctr"/>
          <a:lstStyle/>
          <a:p>
            <a:pPr marL="0" indent="0">
              <a:buNone/>
            </a:pPr>
            <a:r>
              <a:rPr lang="en-US" sz="1000" dirty="0">
                <a:solidFill>
                  <a:srgbClr val="F5F0E8"/>
                </a:solidFill>
                <a:latin typeface="Century Gothic" panose="020B0502020202020204" pitchFamily="34" charset="0"/>
                <a:ea typeface="Calibri" pitchFamily="34" charset="-122"/>
                <a:cs typeface="Calibri" pitchFamily="34" charset="-120"/>
              </a:rPr>
              <a:t>You can request an IEP meeting at any time during the year, not just at the annual review. Do this in writing.</a:t>
            </a:r>
            <a:endParaRPr lang="en-US" sz="1000" dirty="0">
              <a:latin typeface="Century Gothic" panose="020B0502020202020204" pitchFamily="34" charset="0"/>
            </a:endParaRPr>
          </a:p>
        </p:txBody>
      </p:sp>
      <p:sp>
        <p:nvSpPr>
          <p:cNvPr id="8" name="Shape 6"/>
          <p:cNvSpPr/>
          <p:nvPr/>
        </p:nvSpPr>
        <p:spPr>
          <a:xfrm>
            <a:off x="3200400" y="1097280"/>
            <a:ext cx="2743200" cy="1645920"/>
          </a:xfrm>
          <a:prstGeom prst="rect">
            <a:avLst/>
          </a:prstGeom>
          <a:solidFill>
            <a:srgbClr val="028090"/>
          </a:solidFill>
          <a:ln/>
          <a:effectLst>
            <a:outerShdw blurRad="76200" dist="25400" dir="8100000" algn="bl" rotWithShape="0">
              <a:srgbClr val="000000">
                <a:alpha val="20000"/>
              </a:srgbClr>
            </a:outerShdw>
          </a:effectLst>
        </p:spPr>
        <p:txBody>
          <a:bodyPr/>
          <a:lstStyle/>
          <a:p>
            <a:endParaRPr lang="en-US" dirty="0">
              <a:latin typeface="Century Gothic" panose="020B0502020202020204" pitchFamily="34" charset="0"/>
            </a:endParaRPr>
          </a:p>
        </p:txBody>
      </p:sp>
      <p:sp>
        <p:nvSpPr>
          <p:cNvPr id="9" name="Text 7"/>
          <p:cNvSpPr/>
          <p:nvPr/>
        </p:nvSpPr>
        <p:spPr>
          <a:xfrm>
            <a:off x="3291840" y="1188720"/>
            <a:ext cx="822960" cy="411480"/>
          </a:xfrm>
          <a:prstGeom prst="rect">
            <a:avLst/>
          </a:prstGeom>
          <a:noFill/>
          <a:ln/>
        </p:spPr>
        <p:txBody>
          <a:bodyPr wrap="square" rtlCol="0" anchor="t"/>
          <a:lstStyle/>
          <a:p>
            <a:pPr marL="0" indent="0">
              <a:buNone/>
            </a:pPr>
            <a:r>
              <a:rPr lang="en-US" sz="2000" b="1" dirty="0">
                <a:solidFill>
                  <a:schemeClr val="accent1">
                    <a:lumMod val="50000"/>
                  </a:schemeClr>
                </a:solidFill>
                <a:latin typeface="Century Gothic" panose="020B0502020202020204" pitchFamily="34" charset="0"/>
                <a:ea typeface="Trebuchet MS" pitchFamily="34" charset="-122"/>
                <a:cs typeface="Trebuchet MS" pitchFamily="34" charset="-120"/>
              </a:rPr>
              <a:t>02</a:t>
            </a:r>
            <a:endParaRPr lang="en-US" sz="2000" dirty="0">
              <a:solidFill>
                <a:schemeClr val="accent1">
                  <a:lumMod val="50000"/>
                </a:schemeClr>
              </a:solidFill>
              <a:latin typeface="Century Gothic" panose="020B0502020202020204" pitchFamily="34" charset="0"/>
            </a:endParaRPr>
          </a:p>
        </p:txBody>
      </p:sp>
      <p:sp>
        <p:nvSpPr>
          <p:cNvPr id="10" name="Text 8"/>
          <p:cNvSpPr/>
          <p:nvPr/>
        </p:nvSpPr>
        <p:spPr>
          <a:xfrm>
            <a:off x="3291840" y="1600200"/>
            <a:ext cx="2560320" cy="347472"/>
          </a:xfrm>
          <a:prstGeom prst="rect">
            <a:avLst/>
          </a:prstGeom>
          <a:noFill/>
          <a:ln/>
        </p:spPr>
        <p:txBody>
          <a:bodyPr wrap="square" rtlCol="0" anchor="ctr"/>
          <a:lstStyle/>
          <a:p>
            <a:pPr marL="0" indent="0">
              <a:buNone/>
            </a:pPr>
            <a:r>
              <a:rPr lang="en-US" sz="1200" b="1" dirty="0">
                <a:solidFill>
                  <a:srgbClr val="FFFFFF"/>
                </a:solidFill>
                <a:latin typeface="Century Gothic" panose="020B0502020202020204" pitchFamily="34" charset="0"/>
                <a:ea typeface="Trebuchet MS" pitchFamily="34" charset="-122"/>
                <a:cs typeface="Trebuchet MS" pitchFamily="34" charset="-120"/>
              </a:rPr>
              <a:t>Bring a Support Person</a:t>
            </a:r>
            <a:endParaRPr lang="en-US" sz="1200" dirty="0">
              <a:latin typeface="Century Gothic" panose="020B0502020202020204" pitchFamily="34" charset="0"/>
            </a:endParaRPr>
          </a:p>
        </p:txBody>
      </p:sp>
      <p:sp>
        <p:nvSpPr>
          <p:cNvPr id="11" name="Text 9"/>
          <p:cNvSpPr/>
          <p:nvPr/>
        </p:nvSpPr>
        <p:spPr>
          <a:xfrm>
            <a:off x="3291840" y="1947672"/>
            <a:ext cx="2560320" cy="749808"/>
          </a:xfrm>
          <a:prstGeom prst="rect">
            <a:avLst/>
          </a:prstGeom>
          <a:noFill/>
          <a:ln/>
        </p:spPr>
        <p:txBody>
          <a:bodyPr wrap="square" rtlCol="0" anchor="ctr"/>
          <a:lstStyle/>
          <a:p>
            <a:pPr marL="0" indent="0">
              <a:buNone/>
            </a:pPr>
            <a:r>
              <a:rPr lang="en-US" sz="1000" dirty="0">
                <a:solidFill>
                  <a:srgbClr val="F5F0E8"/>
                </a:solidFill>
                <a:latin typeface="Century Gothic" panose="020B0502020202020204" pitchFamily="34" charset="0"/>
                <a:ea typeface="Calibri" pitchFamily="34" charset="-122"/>
                <a:cs typeface="Calibri" pitchFamily="34" charset="-120"/>
              </a:rPr>
              <a:t>You have the right to bring anyone to the IEP meeting: a friend, advocate, therapist, or note-taker. Inform the school in advance.</a:t>
            </a:r>
            <a:endParaRPr lang="en-US" sz="1000" dirty="0">
              <a:latin typeface="Century Gothic" panose="020B0502020202020204" pitchFamily="34" charset="0"/>
            </a:endParaRPr>
          </a:p>
        </p:txBody>
      </p:sp>
      <p:sp>
        <p:nvSpPr>
          <p:cNvPr id="12" name="Shape 10"/>
          <p:cNvSpPr/>
          <p:nvPr/>
        </p:nvSpPr>
        <p:spPr>
          <a:xfrm>
            <a:off x="6126480" y="1097280"/>
            <a:ext cx="2743200" cy="1645920"/>
          </a:xfrm>
          <a:prstGeom prst="rect">
            <a:avLst/>
          </a:prstGeom>
          <a:solidFill>
            <a:srgbClr val="1A3355"/>
          </a:solidFill>
          <a:ln/>
          <a:effectLst>
            <a:outerShdw blurRad="76200" dist="25400" dir="8100000" algn="bl" rotWithShape="0">
              <a:srgbClr val="000000">
                <a:alpha val="20000"/>
              </a:srgbClr>
            </a:outerShdw>
          </a:effectLst>
        </p:spPr>
        <p:txBody>
          <a:bodyPr/>
          <a:lstStyle/>
          <a:p>
            <a:endParaRPr lang="en-US" dirty="0">
              <a:latin typeface="Century Gothic" panose="020B0502020202020204" pitchFamily="34" charset="0"/>
            </a:endParaRPr>
          </a:p>
        </p:txBody>
      </p:sp>
      <p:sp>
        <p:nvSpPr>
          <p:cNvPr id="13" name="Text 11"/>
          <p:cNvSpPr/>
          <p:nvPr/>
        </p:nvSpPr>
        <p:spPr>
          <a:xfrm>
            <a:off x="6217920" y="1188720"/>
            <a:ext cx="822960" cy="411480"/>
          </a:xfrm>
          <a:prstGeom prst="rect">
            <a:avLst/>
          </a:prstGeom>
          <a:noFill/>
          <a:ln/>
        </p:spPr>
        <p:txBody>
          <a:bodyPr wrap="square" rtlCol="0" anchor="t"/>
          <a:lstStyle/>
          <a:p>
            <a:pPr marL="0" indent="0">
              <a:buNone/>
            </a:pPr>
            <a:r>
              <a:rPr lang="en-US" sz="2000" b="1" dirty="0">
                <a:solidFill>
                  <a:srgbClr val="028090"/>
                </a:solidFill>
                <a:latin typeface="Century Gothic" panose="020B0502020202020204" pitchFamily="34" charset="0"/>
                <a:ea typeface="Trebuchet MS" pitchFamily="34" charset="-122"/>
                <a:cs typeface="Trebuchet MS" pitchFamily="34" charset="-120"/>
              </a:rPr>
              <a:t>03</a:t>
            </a:r>
            <a:endParaRPr lang="en-US" sz="2000" dirty="0">
              <a:latin typeface="Century Gothic" panose="020B0502020202020204" pitchFamily="34" charset="0"/>
            </a:endParaRPr>
          </a:p>
        </p:txBody>
      </p:sp>
      <p:sp>
        <p:nvSpPr>
          <p:cNvPr id="14" name="Text 12"/>
          <p:cNvSpPr/>
          <p:nvPr/>
        </p:nvSpPr>
        <p:spPr>
          <a:xfrm>
            <a:off x="6217920" y="1600200"/>
            <a:ext cx="2560320" cy="347472"/>
          </a:xfrm>
          <a:prstGeom prst="rect">
            <a:avLst/>
          </a:prstGeom>
          <a:noFill/>
          <a:ln/>
        </p:spPr>
        <p:txBody>
          <a:bodyPr wrap="square" rtlCol="0" anchor="ctr"/>
          <a:lstStyle/>
          <a:p>
            <a:pPr marL="0" indent="0">
              <a:buNone/>
            </a:pPr>
            <a:r>
              <a:rPr lang="en-US" sz="1200" b="1" dirty="0">
                <a:solidFill>
                  <a:srgbClr val="FFFFFF"/>
                </a:solidFill>
                <a:latin typeface="Century Gothic" panose="020B0502020202020204" pitchFamily="34" charset="0"/>
                <a:ea typeface="Trebuchet MS" pitchFamily="34" charset="-122"/>
                <a:cs typeface="Trebuchet MS" pitchFamily="34" charset="-120"/>
              </a:rPr>
              <a:t>Record the Meeting</a:t>
            </a:r>
            <a:endParaRPr lang="en-US" sz="1200" dirty="0">
              <a:latin typeface="Century Gothic" panose="020B0502020202020204" pitchFamily="34" charset="0"/>
            </a:endParaRPr>
          </a:p>
        </p:txBody>
      </p:sp>
      <p:sp>
        <p:nvSpPr>
          <p:cNvPr id="15" name="Text 13"/>
          <p:cNvSpPr/>
          <p:nvPr/>
        </p:nvSpPr>
        <p:spPr>
          <a:xfrm>
            <a:off x="6217920" y="1947672"/>
            <a:ext cx="2560320" cy="749808"/>
          </a:xfrm>
          <a:prstGeom prst="rect">
            <a:avLst/>
          </a:prstGeom>
          <a:noFill/>
          <a:ln/>
        </p:spPr>
        <p:txBody>
          <a:bodyPr wrap="square" rtlCol="0" anchor="ctr"/>
          <a:lstStyle/>
          <a:p>
            <a:pPr marL="0" indent="0">
              <a:buNone/>
            </a:pPr>
            <a:r>
              <a:rPr lang="en-US" sz="1000" dirty="0">
                <a:solidFill>
                  <a:srgbClr val="F5F0E8"/>
                </a:solidFill>
                <a:latin typeface="Century Gothic" panose="020B0502020202020204" pitchFamily="34" charset="0"/>
                <a:ea typeface="Calibri" pitchFamily="34" charset="-122"/>
                <a:cs typeface="Calibri" pitchFamily="34" charset="-120"/>
              </a:rPr>
              <a:t>With proper notice (often 24 hours), you may record the IEP meeting. Check your state's rules.</a:t>
            </a:r>
            <a:endParaRPr lang="en-US" sz="1000" dirty="0">
              <a:latin typeface="Century Gothic" panose="020B0502020202020204" pitchFamily="34" charset="0"/>
            </a:endParaRPr>
          </a:p>
        </p:txBody>
      </p:sp>
      <p:sp>
        <p:nvSpPr>
          <p:cNvPr id="16" name="Shape 14"/>
          <p:cNvSpPr/>
          <p:nvPr/>
        </p:nvSpPr>
        <p:spPr>
          <a:xfrm>
            <a:off x="274320" y="2926080"/>
            <a:ext cx="2743200" cy="1645920"/>
          </a:xfrm>
          <a:prstGeom prst="rect">
            <a:avLst/>
          </a:prstGeom>
          <a:solidFill>
            <a:srgbClr val="223A5E"/>
          </a:solidFill>
          <a:ln/>
          <a:effectLst>
            <a:outerShdw blurRad="76200" dist="25400" dir="8100000" algn="bl" rotWithShape="0">
              <a:srgbClr val="000000">
                <a:alpha val="20000"/>
              </a:srgbClr>
            </a:outerShdw>
          </a:effectLst>
        </p:spPr>
        <p:txBody>
          <a:bodyPr/>
          <a:lstStyle/>
          <a:p>
            <a:endParaRPr lang="en-US" dirty="0">
              <a:latin typeface="Century Gothic" panose="020B0502020202020204" pitchFamily="34" charset="0"/>
            </a:endParaRPr>
          </a:p>
        </p:txBody>
      </p:sp>
      <p:sp>
        <p:nvSpPr>
          <p:cNvPr id="17" name="Text 15"/>
          <p:cNvSpPr/>
          <p:nvPr/>
        </p:nvSpPr>
        <p:spPr>
          <a:xfrm>
            <a:off x="365760" y="3017520"/>
            <a:ext cx="822960" cy="411480"/>
          </a:xfrm>
          <a:prstGeom prst="rect">
            <a:avLst/>
          </a:prstGeom>
          <a:noFill/>
          <a:ln/>
        </p:spPr>
        <p:txBody>
          <a:bodyPr wrap="square" rtlCol="0" anchor="t"/>
          <a:lstStyle/>
          <a:p>
            <a:pPr marL="0" indent="0">
              <a:buNone/>
            </a:pPr>
            <a:r>
              <a:rPr lang="en-US" sz="2000" b="1" dirty="0">
                <a:solidFill>
                  <a:srgbClr val="028090"/>
                </a:solidFill>
                <a:latin typeface="Century Gothic" panose="020B0502020202020204" pitchFamily="34" charset="0"/>
                <a:ea typeface="Trebuchet MS" pitchFamily="34" charset="-122"/>
                <a:cs typeface="Trebuchet MS" pitchFamily="34" charset="-120"/>
              </a:rPr>
              <a:t>04</a:t>
            </a:r>
            <a:endParaRPr lang="en-US" sz="2000" dirty="0">
              <a:latin typeface="Century Gothic" panose="020B0502020202020204" pitchFamily="34" charset="0"/>
            </a:endParaRPr>
          </a:p>
        </p:txBody>
      </p:sp>
      <p:sp>
        <p:nvSpPr>
          <p:cNvPr id="18" name="Text 16"/>
          <p:cNvSpPr/>
          <p:nvPr/>
        </p:nvSpPr>
        <p:spPr>
          <a:xfrm>
            <a:off x="365760" y="3429000"/>
            <a:ext cx="2560320" cy="347472"/>
          </a:xfrm>
          <a:prstGeom prst="rect">
            <a:avLst/>
          </a:prstGeom>
          <a:noFill/>
          <a:ln/>
        </p:spPr>
        <p:txBody>
          <a:bodyPr wrap="square" rtlCol="0" anchor="ctr"/>
          <a:lstStyle/>
          <a:p>
            <a:pPr marL="0" indent="0">
              <a:buNone/>
            </a:pPr>
            <a:r>
              <a:rPr lang="en-US" sz="1200" b="1" dirty="0">
                <a:solidFill>
                  <a:srgbClr val="FFFFFF"/>
                </a:solidFill>
                <a:latin typeface="Century Gothic" panose="020B0502020202020204" pitchFamily="34" charset="0"/>
                <a:ea typeface="Trebuchet MS" pitchFamily="34" charset="-122"/>
                <a:cs typeface="Trebuchet MS" pitchFamily="34" charset="-120"/>
              </a:rPr>
              <a:t>Request an Independent Evaluation</a:t>
            </a:r>
            <a:endParaRPr lang="en-US" sz="1200" dirty="0">
              <a:latin typeface="Century Gothic" panose="020B0502020202020204" pitchFamily="34" charset="0"/>
            </a:endParaRPr>
          </a:p>
        </p:txBody>
      </p:sp>
      <p:sp>
        <p:nvSpPr>
          <p:cNvPr id="19" name="Text 17"/>
          <p:cNvSpPr/>
          <p:nvPr/>
        </p:nvSpPr>
        <p:spPr>
          <a:xfrm>
            <a:off x="365760" y="3776472"/>
            <a:ext cx="2560320" cy="749808"/>
          </a:xfrm>
          <a:prstGeom prst="rect">
            <a:avLst/>
          </a:prstGeom>
          <a:noFill/>
          <a:ln/>
        </p:spPr>
        <p:txBody>
          <a:bodyPr wrap="square" rtlCol="0" anchor="ctr"/>
          <a:lstStyle/>
          <a:p>
            <a:pPr marL="0" indent="0">
              <a:buNone/>
            </a:pPr>
            <a:r>
              <a:rPr lang="en-US" sz="1000" dirty="0">
                <a:solidFill>
                  <a:srgbClr val="F5F0E8"/>
                </a:solidFill>
                <a:latin typeface="Century Gothic" panose="020B0502020202020204" pitchFamily="34" charset="0"/>
                <a:ea typeface="Calibri" pitchFamily="34" charset="-122"/>
                <a:cs typeface="Calibri" pitchFamily="34" charset="-120"/>
              </a:rPr>
              <a:t>If you disagree with the school's assessment, you can request an Independent Educational Evaluation (IEE) at public expense.</a:t>
            </a:r>
            <a:endParaRPr lang="en-US" sz="1000" dirty="0">
              <a:latin typeface="Century Gothic" panose="020B0502020202020204" pitchFamily="34" charset="0"/>
            </a:endParaRPr>
          </a:p>
        </p:txBody>
      </p:sp>
      <p:sp>
        <p:nvSpPr>
          <p:cNvPr id="20" name="Shape 18"/>
          <p:cNvSpPr/>
          <p:nvPr/>
        </p:nvSpPr>
        <p:spPr>
          <a:xfrm>
            <a:off x="3200400" y="2926080"/>
            <a:ext cx="2743200" cy="1645920"/>
          </a:xfrm>
          <a:prstGeom prst="rect">
            <a:avLst/>
          </a:prstGeom>
          <a:solidFill>
            <a:srgbClr val="028090"/>
          </a:solidFill>
          <a:ln/>
          <a:effectLst>
            <a:outerShdw blurRad="76200" dist="25400" dir="8100000" algn="bl" rotWithShape="0">
              <a:srgbClr val="000000">
                <a:alpha val="20000"/>
              </a:srgbClr>
            </a:outerShdw>
          </a:effectLst>
        </p:spPr>
        <p:txBody>
          <a:bodyPr/>
          <a:lstStyle/>
          <a:p>
            <a:endParaRPr lang="en-US" dirty="0">
              <a:latin typeface="Century Gothic" panose="020B0502020202020204" pitchFamily="34" charset="0"/>
            </a:endParaRPr>
          </a:p>
        </p:txBody>
      </p:sp>
      <p:sp>
        <p:nvSpPr>
          <p:cNvPr id="21" name="Text 19"/>
          <p:cNvSpPr/>
          <p:nvPr/>
        </p:nvSpPr>
        <p:spPr>
          <a:xfrm>
            <a:off x="3291840" y="3017520"/>
            <a:ext cx="822960" cy="411480"/>
          </a:xfrm>
          <a:prstGeom prst="rect">
            <a:avLst/>
          </a:prstGeom>
          <a:noFill/>
          <a:ln/>
        </p:spPr>
        <p:txBody>
          <a:bodyPr wrap="square" rtlCol="0" anchor="t"/>
          <a:lstStyle/>
          <a:p>
            <a:pPr marL="0" indent="0">
              <a:buNone/>
            </a:pPr>
            <a:r>
              <a:rPr lang="en-US" sz="2000" b="1" dirty="0">
                <a:solidFill>
                  <a:schemeClr val="accent1">
                    <a:lumMod val="50000"/>
                  </a:schemeClr>
                </a:solidFill>
                <a:latin typeface="Century Gothic" panose="020B0502020202020204" pitchFamily="34" charset="0"/>
                <a:ea typeface="Trebuchet MS" pitchFamily="34" charset="-122"/>
                <a:cs typeface="Trebuchet MS" pitchFamily="34" charset="-120"/>
              </a:rPr>
              <a:t>05</a:t>
            </a:r>
            <a:endParaRPr lang="en-US" sz="2000" dirty="0">
              <a:solidFill>
                <a:schemeClr val="accent1">
                  <a:lumMod val="50000"/>
                </a:schemeClr>
              </a:solidFill>
              <a:latin typeface="Century Gothic" panose="020B0502020202020204" pitchFamily="34" charset="0"/>
            </a:endParaRPr>
          </a:p>
        </p:txBody>
      </p:sp>
      <p:sp>
        <p:nvSpPr>
          <p:cNvPr id="22" name="Text 20"/>
          <p:cNvSpPr/>
          <p:nvPr/>
        </p:nvSpPr>
        <p:spPr>
          <a:xfrm>
            <a:off x="3291840" y="3429000"/>
            <a:ext cx="2560320" cy="347472"/>
          </a:xfrm>
          <a:prstGeom prst="rect">
            <a:avLst/>
          </a:prstGeom>
          <a:noFill/>
          <a:ln/>
        </p:spPr>
        <p:txBody>
          <a:bodyPr wrap="square" rtlCol="0" anchor="ctr"/>
          <a:lstStyle/>
          <a:p>
            <a:pPr marL="0" indent="0">
              <a:buNone/>
            </a:pPr>
            <a:r>
              <a:rPr lang="en-US" sz="1200" b="1" dirty="0">
                <a:solidFill>
                  <a:srgbClr val="FFFFFF"/>
                </a:solidFill>
                <a:latin typeface="Century Gothic" panose="020B0502020202020204" pitchFamily="34" charset="0"/>
                <a:ea typeface="Trebuchet MS" pitchFamily="34" charset="-122"/>
                <a:cs typeface="Trebuchet MS" pitchFamily="34" charset="-120"/>
              </a:rPr>
              <a:t>Dispute &amp; Appeal</a:t>
            </a:r>
            <a:endParaRPr lang="en-US" sz="1200" dirty="0">
              <a:latin typeface="Century Gothic" panose="020B0502020202020204" pitchFamily="34" charset="0"/>
            </a:endParaRPr>
          </a:p>
        </p:txBody>
      </p:sp>
      <p:sp>
        <p:nvSpPr>
          <p:cNvPr id="23" name="Text 21"/>
          <p:cNvSpPr/>
          <p:nvPr/>
        </p:nvSpPr>
        <p:spPr>
          <a:xfrm>
            <a:off x="3291840" y="3776472"/>
            <a:ext cx="2560320" cy="749808"/>
          </a:xfrm>
          <a:prstGeom prst="rect">
            <a:avLst/>
          </a:prstGeom>
          <a:noFill/>
          <a:ln/>
        </p:spPr>
        <p:txBody>
          <a:bodyPr wrap="square" rtlCol="0" anchor="ctr"/>
          <a:lstStyle/>
          <a:p>
            <a:pPr marL="0" indent="0">
              <a:buNone/>
            </a:pPr>
            <a:r>
              <a:rPr lang="en-US" sz="1000" dirty="0">
                <a:solidFill>
                  <a:srgbClr val="F5F0E8"/>
                </a:solidFill>
                <a:latin typeface="Century Gothic" panose="020B0502020202020204" pitchFamily="34" charset="0"/>
                <a:ea typeface="Calibri" pitchFamily="34" charset="-122"/>
                <a:cs typeface="Calibri" pitchFamily="34" charset="-120"/>
              </a:rPr>
              <a:t>If you disagree with the IEP, you can request mediation, file a state complaint, or request a due process hearing.</a:t>
            </a:r>
            <a:endParaRPr lang="en-US" sz="1000" dirty="0">
              <a:latin typeface="Century Gothic" panose="020B0502020202020204" pitchFamily="34" charset="0"/>
            </a:endParaRPr>
          </a:p>
        </p:txBody>
      </p:sp>
      <p:sp>
        <p:nvSpPr>
          <p:cNvPr id="24" name="Shape 22"/>
          <p:cNvSpPr/>
          <p:nvPr/>
        </p:nvSpPr>
        <p:spPr>
          <a:xfrm>
            <a:off x="6126480" y="2926080"/>
            <a:ext cx="2743200" cy="1645920"/>
          </a:xfrm>
          <a:prstGeom prst="rect">
            <a:avLst/>
          </a:prstGeom>
          <a:solidFill>
            <a:srgbClr val="1A3355"/>
          </a:solidFill>
          <a:ln/>
          <a:effectLst>
            <a:outerShdw blurRad="76200" dist="25400" dir="8100000" algn="bl" rotWithShape="0">
              <a:srgbClr val="000000">
                <a:alpha val="20000"/>
              </a:srgbClr>
            </a:outerShdw>
          </a:effectLst>
        </p:spPr>
        <p:txBody>
          <a:bodyPr/>
          <a:lstStyle/>
          <a:p>
            <a:endParaRPr lang="en-US" dirty="0">
              <a:latin typeface="Century Gothic" panose="020B0502020202020204" pitchFamily="34" charset="0"/>
            </a:endParaRPr>
          </a:p>
        </p:txBody>
      </p:sp>
      <p:sp>
        <p:nvSpPr>
          <p:cNvPr id="25" name="Text 23"/>
          <p:cNvSpPr/>
          <p:nvPr/>
        </p:nvSpPr>
        <p:spPr>
          <a:xfrm>
            <a:off x="6217920" y="3017520"/>
            <a:ext cx="822960" cy="411480"/>
          </a:xfrm>
          <a:prstGeom prst="rect">
            <a:avLst/>
          </a:prstGeom>
          <a:noFill/>
          <a:ln/>
        </p:spPr>
        <p:txBody>
          <a:bodyPr wrap="square" rtlCol="0" anchor="t"/>
          <a:lstStyle/>
          <a:p>
            <a:pPr marL="0" indent="0">
              <a:buNone/>
            </a:pPr>
            <a:r>
              <a:rPr lang="en-US" sz="2000" b="1" dirty="0">
                <a:solidFill>
                  <a:srgbClr val="028090"/>
                </a:solidFill>
                <a:latin typeface="Century Gothic" panose="020B0502020202020204" pitchFamily="34" charset="0"/>
                <a:ea typeface="Trebuchet MS" pitchFamily="34" charset="-122"/>
                <a:cs typeface="Trebuchet MS" pitchFamily="34" charset="-120"/>
              </a:rPr>
              <a:t>06</a:t>
            </a:r>
            <a:endParaRPr lang="en-US" sz="2000" dirty="0">
              <a:latin typeface="Century Gothic" panose="020B0502020202020204" pitchFamily="34" charset="0"/>
            </a:endParaRPr>
          </a:p>
        </p:txBody>
      </p:sp>
      <p:sp>
        <p:nvSpPr>
          <p:cNvPr id="26" name="Text 24"/>
          <p:cNvSpPr/>
          <p:nvPr/>
        </p:nvSpPr>
        <p:spPr>
          <a:xfrm>
            <a:off x="6217920" y="3429000"/>
            <a:ext cx="2560320" cy="347472"/>
          </a:xfrm>
          <a:prstGeom prst="rect">
            <a:avLst/>
          </a:prstGeom>
          <a:noFill/>
          <a:ln/>
        </p:spPr>
        <p:txBody>
          <a:bodyPr wrap="square" rtlCol="0" anchor="ctr"/>
          <a:lstStyle/>
          <a:p>
            <a:pPr marL="0" indent="0">
              <a:buNone/>
            </a:pPr>
            <a:r>
              <a:rPr lang="en-US" sz="1200" b="1" dirty="0">
                <a:solidFill>
                  <a:srgbClr val="FFFFFF"/>
                </a:solidFill>
                <a:latin typeface="Century Gothic" panose="020B0502020202020204" pitchFamily="34" charset="0"/>
                <a:ea typeface="Trebuchet MS" pitchFamily="34" charset="-122"/>
                <a:cs typeface="Trebuchet MS" pitchFamily="34" charset="-120"/>
              </a:rPr>
              <a:t>Receive Procedural Safeguards</a:t>
            </a:r>
            <a:endParaRPr lang="en-US" sz="1200" dirty="0">
              <a:latin typeface="Century Gothic" panose="020B0502020202020204" pitchFamily="34" charset="0"/>
            </a:endParaRPr>
          </a:p>
        </p:txBody>
      </p:sp>
      <p:sp>
        <p:nvSpPr>
          <p:cNvPr id="27" name="Text 25"/>
          <p:cNvSpPr/>
          <p:nvPr/>
        </p:nvSpPr>
        <p:spPr>
          <a:xfrm>
            <a:off x="6217920" y="3776472"/>
            <a:ext cx="2560320" cy="749808"/>
          </a:xfrm>
          <a:prstGeom prst="rect">
            <a:avLst/>
          </a:prstGeom>
          <a:noFill/>
          <a:ln/>
        </p:spPr>
        <p:txBody>
          <a:bodyPr wrap="square" rtlCol="0" anchor="ctr"/>
          <a:lstStyle/>
          <a:p>
            <a:pPr marL="0" indent="0">
              <a:buNone/>
            </a:pPr>
            <a:r>
              <a:rPr lang="en-US" sz="1000" dirty="0">
                <a:solidFill>
                  <a:srgbClr val="F5F0E8"/>
                </a:solidFill>
                <a:latin typeface="Century Gothic" panose="020B0502020202020204" pitchFamily="34" charset="0"/>
                <a:ea typeface="Calibri" pitchFamily="34" charset="-122"/>
                <a:cs typeface="Calibri" pitchFamily="34" charset="-120"/>
              </a:rPr>
              <a:t>The school must give you a Procedural Safeguards notice, which is your legal rights document. Read it. Keep it.</a:t>
            </a:r>
            <a:endParaRPr lang="en-US" sz="1000" dirty="0">
              <a:latin typeface="Century Gothic" panose="020B0502020202020204" pitchFamily="34" charset="0"/>
            </a:endParaRPr>
          </a:p>
        </p:txBody>
      </p:sp>
      <p:pic>
        <p:nvPicPr>
          <p:cNvPr id="28" name="Picture 27">
            <a:extLst>
              <a:ext uri="{FF2B5EF4-FFF2-40B4-BE49-F238E27FC236}">
                <a16:creationId xmlns:a16="http://schemas.microsoft.com/office/drawing/2014/main" id="{BBFD20B8-877E-F843-9A32-266478267235}"/>
              </a:ext>
            </a:extLst>
          </p:cNvPr>
          <p:cNvPicPr>
            <a:picLocks noChangeAspect="1"/>
          </p:cNvPicPr>
          <p:nvPr/>
        </p:nvPicPr>
        <p:blipFill>
          <a:blip r:embed="rId3">
            <a:alphaModFix/>
          </a:blip>
          <a:stretch>
            <a:fillRect/>
          </a:stretch>
        </p:blipFill>
        <p:spPr>
          <a:xfrm>
            <a:off x="8232665" y="4839866"/>
            <a:ext cx="637015" cy="260933"/>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137160"/>
            <a:ext cx="9144000" cy="1005840"/>
          </a:xfrm>
          <a:prstGeom prst="rect">
            <a:avLst/>
          </a:prstGeom>
          <a:solidFill>
            <a:srgbClr val="028090"/>
          </a:solidFill>
          <a:ln/>
        </p:spPr>
        <p:txBody>
          <a:bodyPr/>
          <a:lstStyle/>
          <a:p>
            <a:endParaRPr lang="en-US" dirty="0">
              <a:latin typeface="Century Gothic" panose="020B0502020202020204" pitchFamily="34" charset="0"/>
            </a:endParaRPr>
          </a:p>
        </p:txBody>
      </p:sp>
      <p:sp>
        <p:nvSpPr>
          <p:cNvPr id="3" name="Text 1"/>
          <p:cNvSpPr/>
          <p:nvPr/>
        </p:nvSpPr>
        <p:spPr>
          <a:xfrm>
            <a:off x="365760" y="91440"/>
            <a:ext cx="8229600" cy="822960"/>
          </a:xfrm>
          <a:prstGeom prst="rect">
            <a:avLst/>
          </a:prstGeom>
          <a:noFill/>
          <a:ln/>
        </p:spPr>
        <p:txBody>
          <a:bodyPr wrap="square" rtlCol="0" anchor="ctr"/>
          <a:lstStyle/>
          <a:p>
            <a:pPr marL="0" indent="0">
              <a:buNone/>
            </a:pPr>
            <a:r>
              <a:rPr lang="en-US" sz="2800" b="1" dirty="0">
                <a:solidFill>
                  <a:srgbClr val="FFFFFF"/>
                </a:solidFill>
                <a:latin typeface="Century Gothic" panose="020B0502020202020204" pitchFamily="34" charset="0"/>
                <a:ea typeface="Trebuchet MS" pitchFamily="34" charset="-122"/>
                <a:cs typeface="Trebuchet MS" pitchFamily="34" charset="-120"/>
              </a:rPr>
              <a:t>Questions to Ask at Every IEP Meeting</a:t>
            </a:r>
            <a:endParaRPr lang="en-US" sz="2800" dirty="0">
              <a:latin typeface="Century Gothic" panose="020B0502020202020204" pitchFamily="34" charset="0"/>
            </a:endParaRPr>
          </a:p>
        </p:txBody>
      </p:sp>
      <p:sp>
        <p:nvSpPr>
          <p:cNvPr id="4" name="Shape 2"/>
          <p:cNvSpPr/>
          <p:nvPr/>
        </p:nvSpPr>
        <p:spPr>
          <a:xfrm>
            <a:off x="228600" y="1097280"/>
            <a:ext cx="4206240" cy="868680"/>
          </a:xfrm>
          <a:prstGeom prst="rect">
            <a:avLst/>
          </a:prstGeom>
          <a:solidFill>
            <a:srgbClr val="FFFFFF"/>
          </a:solidFill>
          <a:ln w="12700">
            <a:solidFill>
              <a:srgbClr val="E0E0E0"/>
            </a:solidFill>
            <a:prstDash val="solid"/>
          </a:ln>
        </p:spPr>
        <p:txBody>
          <a:bodyPr/>
          <a:lstStyle/>
          <a:p>
            <a:endParaRPr lang="en-US" dirty="0">
              <a:latin typeface="Century Gothic" panose="020B0502020202020204" pitchFamily="34" charset="0"/>
            </a:endParaRPr>
          </a:p>
        </p:txBody>
      </p:sp>
      <p:sp>
        <p:nvSpPr>
          <p:cNvPr id="5" name="Shape 3"/>
          <p:cNvSpPr/>
          <p:nvPr/>
        </p:nvSpPr>
        <p:spPr>
          <a:xfrm>
            <a:off x="228600" y="1097280"/>
            <a:ext cx="73152" cy="868680"/>
          </a:xfrm>
          <a:prstGeom prst="rect">
            <a:avLst/>
          </a:prstGeom>
          <a:solidFill>
            <a:srgbClr val="028090"/>
          </a:solidFill>
          <a:ln/>
        </p:spPr>
        <p:txBody>
          <a:bodyPr/>
          <a:lstStyle/>
          <a:p>
            <a:endParaRPr lang="en-US" dirty="0">
              <a:latin typeface="Century Gothic" panose="020B0502020202020204" pitchFamily="34" charset="0"/>
            </a:endParaRPr>
          </a:p>
        </p:txBody>
      </p:sp>
      <p:sp>
        <p:nvSpPr>
          <p:cNvPr id="6" name="Text 4"/>
          <p:cNvSpPr/>
          <p:nvPr/>
        </p:nvSpPr>
        <p:spPr>
          <a:xfrm>
            <a:off x="365760" y="1143000"/>
            <a:ext cx="3931920" cy="237744"/>
          </a:xfrm>
          <a:prstGeom prst="rect">
            <a:avLst/>
          </a:prstGeom>
          <a:noFill/>
          <a:ln/>
        </p:spPr>
        <p:txBody>
          <a:bodyPr wrap="square" rtlCol="0" anchor="ctr"/>
          <a:lstStyle/>
          <a:p>
            <a:pPr marL="0" indent="0">
              <a:buNone/>
            </a:pPr>
            <a:r>
              <a:rPr lang="en-US" sz="900" b="1" dirty="0">
                <a:solidFill>
                  <a:srgbClr val="028090"/>
                </a:solidFill>
                <a:latin typeface="Century Gothic" panose="020B0502020202020204" pitchFamily="34" charset="0"/>
                <a:ea typeface="Calibri" pitchFamily="34" charset="-122"/>
                <a:cs typeface="Calibri" pitchFamily="34" charset="-120"/>
              </a:rPr>
              <a:t>About Present Levels</a:t>
            </a:r>
            <a:endParaRPr lang="en-US" sz="900" dirty="0">
              <a:latin typeface="Century Gothic" panose="020B0502020202020204" pitchFamily="34" charset="0"/>
            </a:endParaRPr>
          </a:p>
        </p:txBody>
      </p:sp>
      <p:sp>
        <p:nvSpPr>
          <p:cNvPr id="7" name="Text 5"/>
          <p:cNvSpPr/>
          <p:nvPr/>
        </p:nvSpPr>
        <p:spPr>
          <a:xfrm>
            <a:off x="365760" y="1371600"/>
            <a:ext cx="3977640" cy="548640"/>
          </a:xfrm>
          <a:prstGeom prst="rect">
            <a:avLst/>
          </a:prstGeom>
          <a:noFill/>
          <a:ln/>
        </p:spPr>
        <p:txBody>
          <a:bodyPr wrap="square" rtlCol="0" anchor="ctr"/>
          <a:lstStyle/>
          <a:p>
            <a:pPr marL="0" indent="0">
              <a:buNone/>
            </a:pPr>
            <a:r>
              <a:rPr lang="en-US" sz="1050" i="1" dirty="0">
                <a:solidFill>
                  <a:srgbClr val="1B2A4A"/>
                </a:solidFill>
                <a:latin typeface="Century Gothic" panose="020B0502020202020204" pitchFamily="34" charset="0"/>
                <a:ea typeface="Calibri" pitchFamily="34" charset="-122"/>
                <a:cs typeface="Calibri" pitchFamily="34" charset="-120"/>
              </a:rPr>
              <a:t>"Can you show me exactly how you measured John’s fluency? What tools did you use?"</a:t>
            </a:r>
            <a:endParaRPr lang="en-US" sz="1050" dirty="0">
              <a:latin typeface="Century Gothic" panose="020B0502020202020204" pitchFamily="34" charset="0"/>
            </a:endParaRPr>
          </a:p>
        </p:txBody>
      </p:sp>
      <p:sp>
        <p:nvSpPr>
          <p:cNvPr id="8" name="Shape 6"/>
          <p:cNvSpPr/>
          <p:nvPr/>
        </p:nvSpPr>
        <p:spPr>
          <a:xfrm>
            <a:off x="228600" y="2057400"/>
            <a:ext cx="4206240" cy="868680"/>
          </a:xfrm>
          <a:prstGeom prst="rect">
            <a:avLst/>
          </a:prstGeom>
          <a:solidFill>
            <a:srgbClr val="FFFFFF"/>
          </a:solidFill>
          <a:ln w="12700">
            <a:solidFill>
              <a:srgbClr val="E0E0E0"/>
            </a:solidFill>
            <a:prstDash val="solid"/>
          </a:ln>
        </p:spPr>
        <p:txBody>
          <a:bodyPr/>
          <a:lstStyle/>
          <a:p>
            <a:endParaRPr lang="en-US" dirty="0">
              <a:latin typeface="Century Gothic" panose="020B0502020202020204" pitchFamily="34" charset="0"/>
            </a:endParaRPr>
          </a:p>
        </p:txBody>
      </p:sp>
      <p:sp>
        <p:nvSpPr>
          <p:cNvPr id="9" name="Shape 7"/>
          <p:cNvSpPr/>
          <p:nvPr/>
        </p:nvSpPr>
        <p:spPr>
          <a:xfrm>
            <a:off x="228600" y="2057400"/>
            <a:ext cx="73152" cy="868680"/>
          </a:xfrm>
          <a:prstGeom prst="rect">
            <a:avLst/>
          </a:prstGeom>
          <a:solidFill>
            <a:srgbClr val="1B2A4A"/>
          </a:solidFill>
          <a:ln/>
        </p:spPr>
        <p:txBody>
          <a:bodyPr/>
          <a:lstStyle/>
          <a:p>
            <a:endParaRPr lang="en-US" dirty="0">
              <a:latin typeface="Century Gothic" panose="020B0502020202020204" pitchFamily="34" charset="0"/>
            </a:endParaRPr>
          </a:p>
        </p:txBody>
      </p:sp>
      <p:sp>
        <p:nvSpPr>
          <p:cNvPr id="10" name="Text 8"/>
          <p:cNvSpPr/>
          <p:nvPr/>
        </p:nvSpPr>
        <p:spPr>
          <a:xfrm>
            <a:off x="365760" y="2103120"/>
            <a:ext cx="3931920" cy="237744"/>
          </a:xfrm>
          <a:prstGeom prst="rect">
            <a:avLst/>
          </a:prstGeom>
          <a:noFill/>
          <a:ln/>
        </p:spPr>
        <p:txBody>
          <a:bodyPr wrap="square" rtlCol="0" anchor="ctr"/>
          <a:lstStyle/>
          <a:p>
            <a:pPr marL="0" indent="0">
              <a:buNone/>
            </a:pPr>
            <a:r>
              <a:rPr lang="en-US" sz="900" b="1" dirty="0">
                <a:solidFill>
                  <a:srgbClr val="1B2A4A"/>
                </a:solidFill>
                <a:latin typeface="Century Gothic" panose="020B0502020202020204" pitchFamily="34" charset="0"/>
                <a:ea typeface="Calibri" pitchFamily="34" charset="-122"/>
                <a:cs typeface="Calibri" pitchFamily="34" charset="-120"/>
              </a:rPr>
              <a:t>About Goals</a:t>
            </a:r>
            <a:endParaRPr lang="en-US" sz="900" dirty="0">
              <a:latin typeface="Century Gothic" panose="020B0502020202020204" pitchFamily="34" charset="0"/>
            </a:endParaRPr>
          </a:p>
        </p:txBody>
      </p:sp>
      <p:sp>
        <p:nvSpPr>
          <p:cNvPr id="11" name="Text 9"/>
          <p:cNvSpPr/>
          <p:nvPr/>
        </p:nvSpPr>
        <p:spPr>
          <a:xfrm>
            <a:off x="365760" y="2331720"/>
            <a:ext cx="3977640" cy="548640"/>
          </a:xfrm>
          <a:prstGeom prst="rect">
            <a:avLst/>
          </a:prstGeom>
          <a:noFill/>
          <a:ln/>
        </p:spPr>
        <p:txBody>
          <a:bodyPr wrap="square" rtlCol="0" anchor="ctr"/>
          <a:lstStyle/>
          <a:p>
            <a:pPr marL="0" indent="0">
              <a:buNone/>
            </a:pPr>
            <a:r>
              <a:rPr lang="en-US" sz="1050" i="1" dirty="0">
                <a:solidFill>
                  <a:srgbClr val="1B2A4A"/>
                </a:solidFill>
                <a:latin typeface="Century Gothic" panose="020B0502020202020204" pitchFamily="34" charset="0"/>
                <a:ea typeface="Calibri" pitchFamily="34" charset="-122"/>
                <a:cs typeface="Calibri" pitchFamily="34" charset="-120"/>
              </a:rPr>
              <a:t>"How was this goal developed? How will we know when John achieves it?"</a:t>
            </a:r>
            <a:endParaRPr lang="en-US" sz="1050" dirty="0">
              <a:latin typeface="Century Gothic" panose="020B0502020202020204" pitchFamily="34" charset="0"/>
            </a:endParaRPr>
          </a:p>
        </p:txBody>
      </p:sp>
      <p:sp>
        <p:nvSpPr>
          <p:cNvPr id="12" name="Shape 10"/>
          <p:cNvSpPr/>
          <p:nvPr/>
        </p:nvSpPr>
        <p:spPr>
          <a:xfrm>
            <a:off x="228600" y="3017520"/>
            <a:ext cx="4206240" cy="868680"/>
          </a:xfrm>
          <a:prstGeom prst="rect">
            <a:avLst/>
          </a:prstGeom>
          <a:solidFill>
            <a:srgbClr val="FFFFFF"/>
          </a:solidFill>
          <a:ln w="12700">
            <a:solidFill>
              <a:srgbClr val="E0E0E0"/>
            </a:solidFill>
            <a:prstDash val="solid"/>
          </a:ln>
        </p:spPr>
        <p:txBody>
          <a:bodyPr/>
          <a:lstStyle/>
          <a:p>
            <a:endParaRPr lang="en-US" dirty="0">
              <a:latin typeface="Century Gothic" panose="020B0502020202020204" pitchFamily="34" charset="0"/>
            </a:endParaRPr>
          </a:p>
        </p:txBody>
      </p:sp>
      <p:sp>
        <p:nvSpPr>
          <p:cNvPr id="13" name="Shape 11"/>
          <p:cNvSpPr/>
          <p:nvPr/>
        </p:nvSpPr>
        <p:spPr>
          <a:xfrm>
            <a:off x="228600" y="3017520"/>
            <a:ext cx="73152" cy="868680"/>
          </a:xfrm>
          <a:prstGeom prst="rect">
            <a:avLst/>
          </a:prstGeom>
          <a:solidFill>
            <a:srgbClr val="1B2A4A"/>
          </a:solidFill>
          <a:ln/>
        </p:spPr>
        <p:txBody>
          <a:bodyPr/>
          <a:lstStyle/>
          <a:p>
            <a:endParaRPr lang="en-US" dirty="0">
              <a:latin typeface="Century Gothic" panose="020B0502020202020204" pitchFamily="34" charset="0"/>
            </a:endParaRPr>
          </a:p>
        </p:txBody>
      </p:sp>
      <p:sp>
        <p:nvSpPr>
          <p:cNvPr id="14" name="Text 12"/>
          <p:cNvSpPr/>
          <p:nvPr/>
        </p:nvSpPr>
        <p:spPr>
          <a:xfrm>
            <a:off x="365760" y="3063240"/>
            <a:ext cx="3931920" cy="237744"/>
          </a:xfrm>
          <a:prstGeom prst="rect">
            <a:avLst/>
          </a:prstGeom>
          <a:noFill/>
          <a:ln/>
        </p:spPr>
        <p:txBody>
          <a:bodyPr wrap="square" rtlCol="0" anchor="ctr"/>
          <a:lstStyle/>
          <a:p>
            <a:pPr marL="0" indent="0">
              <a:buNone/>
            </a:pPr>
            <a:r>
              <a:rPr lang="en-US" sz="900" b="1" dirty="0">
                <a:solidFill>
                  <a:srgbClr val="1B2A4A"/>
                </a:solidFill>
                <a:latin typeface="Century Gothic" panose="020B0502020202020204" pitchFamily="34" charset="0"/>
                <a:ea typeface="Calibri" pitchFamily="34" charset="-122"/>
                <a:cs typeface="Calibri" pitchFamily="34" charset="-120"/>
              </a:rPr>
              <a:t>About Goals</a:t>
            </a:r>
            <a:endParaRPr lang="en-US" sz="900" dirty="0">
              <a:latin typeface="Century Gothic" panose="020B0502020202020204" pitchFamily="34" charset="0"/>
            </a:endParaRPr>
          </a:p>
        </p:txBody>
      </p:sp>
      <p:sp>
        <p:nvSpPr>
          <p:cNvPr id="15" name="Text 13"/>
          <p:cNvSpPr/>
          <p:nvPr/>
        </p:nvSpPr>
        <p:spPr>
          <a:xfrm>
            <a:off x="365760" y="3291840"/>
            <a:ext cx="3977640" cy="548640"/>
          </a:xfrm>
          <a:prstGeom prst="rect">
            <a:avLst/>
          </a:prstGeom>
          <a:noFill/>
          <a:ln/>
        </p:spPr>
        <p:txBody>
          <a:bodyPr wrap="square" rtlCol="0" anchor="ctr"/>
          <a:lstStyle/>
          <a:p>
            <a:pPr marL="0" indent="0">
              <a:buNone/>
            </a:pPr>
            <a:r>
              <a:rPr lang="en-US" sz="1050" i="1" dirty="0">
                <a:solidFill>
                  <a:srgbClr val="1B2A4A"/>
                </a:solidFill>
                <a:latin typeface="Century Gothic" panose="020B0502020202020204" pitchFamily="34" charset="0"/>
                <a:ea typeface="Calibri" pitchFamily="34" charset="-122"/>
                <a:cs typeface="Calibri" pitchFamily="34" charset="-120"/>
              </a:rPr>
              <a:t>"Why isn't there a goal addressing John's anxiety about speaking?"</a:t>
            </a:r>
            <a:endParaRPr lang="en-US" sz="1050" dirty="0">
              <a:latin typeface="Century Gothic" panose="020B0502020202020204" pitchFamily="34" charset="0"/>
            </a:endParaRPr>
          </a:p>
        </p:txBody>
      </p:sp>
      <p:sp>
        <p:nvSpPr>
          <p:cNvPr id="16" name="Shape 14"/>
          <p:cNvSpPr/>
          <p:nvPr/>
        </p:nvSpPr>
        <p:spPr>
          <a:xfrm>
            <a:off x="228600" y="3977640"/>
            <a:ext cx="4206240" cy="868680"/>
          </a:xfrm>
          <a:prstGeom prst="rect">
            <a:avLst/>
          </a:prstGeom>
          <a:solidFill>
            <a:srgbClr val="FFFFFF"/>
          </a:solidFill>
          <a:ln w="12700">
            <a:solidFill>
              <a:srgbClr val="E0E0E0"/>
            </a:solidFill>
            <a:prstDash val="solid"/>
          </a:ln>
        </p:spPr>
        <p:txBody>
          <a:bodyPr/>
          <a:lstStyle/>
          <a:p>
            <a:endParaRPr lang="en-US" dirty="0">
              <a:latin typeface="Century Gothic" panose="020B0502020202020204" pitchFamily="34" charset="0"/>
            </a:endParaRPr>
          </a:p>
        </p:txBody>
      </p:sp>
      <p:sp>
        <p:nvSpPr>
          <p:cNvPr id="17" name="Shape 15"/>
          <p:cNvSpPr/>
          <p:nvPr/>
        </p:nvSpPr>
        <p:spPr>
          <a:xfrm>
            <a:off x="228600" y="3977640"/>
            <a:ext cx="73152" cy="868680"/>
          </a:xfrm>
          <a:prstGeom prst="rect">
            <a:avLst/>
          </a:prstGeom>
          <a:solidFill>
            <a:srgbClr val="2E6B7A"/>
          </a:solidFill>
          <a:ln/>
        </p:spPr>
        <p:txBody>
          <a:bodyPr/>
          <a:lstStyle/>
          <a:p>
            <a:endParaRPr lang="en-US" dirty="0">
              <a:latin typeface="Century Gothic" panose="020B0502020202020204" pitchFamily="34" charset="0"/>
            </a:endParaRPr>
          </a:p>
        </p:txBody>
      </p:sp>
      <p:sp>
        <p:nvSpPr>
          <p:cNvPr id="18" name="Text 16"/>
          <p:cNvSpPr/>
          <p:nvPr/>
        </p:nvSpPr>
        <p:spPr>
          <a:xfrm>
            <a:off x="365760" y="4023360"/>
            <a:ext cx="3931920" cy="237744"/>
          </a:xfrm>
          <a:prstGeom prst="rect">
            <a:avLst/>
          </a:prstGeom>
          <a:noFill/>
          <a:ln/>
        </p:spPr>
        <p:txBody>
          <a:bodyPr wrap="square" rtlCol="0" anchor="ctr"/>
          <a:lstStyle/>
          <a:p>
            <a:pPr marL="0" indent="0">
              <a:buNone/>
            </a:pPr>
            <a:r>
              <a:rPr lang="en-US" sz="900" b="1" dirty="0">
                <a:solidFill>
                  <a:srgbClr val="2E6B7A"/>
                </a:solidFill>
                <a:latin typeface="Century Gothic" panose="020B0502020202020204" pitchFamily="34" charset="0"/>
                <a:ea typeface="Calibri" pitchFamily="34" charset="-122"/>
                <a:cs typeface="Calibri" pitchFamily="34" charset="-120"/>
              </a:rPr>
              <a:t>About Services</a:t>
            </a:r>
            <a:endParaRPr lang="en-US" sz="900" dirty="0">
              <a:latin typeface="Century Gothic" panose="020B0502020202020204" pitchFamily="34" charset="0"/>
            </a:endParaRPr>
          </a:p>
        </p:txBody>
      </p:sp>
      <p:sp>
        <p:nvSpPr>
          <p:cNvPr id="19" name="Text 17"/>
          <p:cNvSpPr/>
          <p:nvPr/>
        </p:nvSpPr>
        <p:spPr>
          <a:xfrm>
            <a:off x="365760" y="4251960"/>
            <a:ext cx="3977640" cy="548640"/>
          </a:xfrm>
          <a:prstGeom prst="rect">
            <a:avLst/>
          </a:prstGeom>
          <a:noFill/>
          <a:ln/>
        </p:spPr>
        <p:txBody>
          <a:bodyPr wrap="square" rtlCol="0" anchor="ctr"/>
          <a:lstStyle/>
          <a:p>
            <a:pPr marL="0" indent="0">
              <a:buNone/>
            </a:pPr>
            <a:r>
              <a:rPr lang="en-US" sz="1050" i="1" dirty="0">
                <a:solidFill>
                  <a:srgbClr val="1B2A4A"/>
                </a:solidFill>
                <a:latin typeface="Century Gothic" panose="020B0502020202020204" pitchFamily="34" charset="0"/>
                <a:ea typeface="Calibri" pitchFamily="34" charset="-122"/>
                <a:cs typeface="Calibri" pitchFamily="34" charset="-120"/>
              </a:rPr>
              <a:t>"Is 2x/week individual therapy the recommended frequency for a child with moderate stuttering?"</a:t>
            </a:r>
            <a:endParaRPr lang="en-US" sz="1050" dirty="0">
              <a:latin typeface="Century Gothic" panose="020B0502020202020204" pitchFamily="34" charset="0"/>
            </a:endParaRPr>
          </a:p>
        </p:txBody>
      </p:sp>
      <p:sp>
        <p:nvSpPr>
          <p:cNvPr id="20" name="Shape 18"/>
          <p:cNvSpPr/>
          <p:nvPr/>
        </p:nvSpPr>
        <p:spPr>
          <a:xfrm>
            <a:off x="4663440" y="1097280"/>
            <a:ext cx="4206240" cy="868680"/>
          </a:xfrm>
          <a:prstGeom prst="rect">
            <a:avLst/>
          </a:prstGeom>
          <a:solidFill>
            <a:srgbClr val="FFFFFF"/>
          </a:solidFill>
          <a:ln w="12700">
            <a:solidFill>
              <a:srgbClr val="E0E0E0"/>
            </a:solidFill>
            <a:prstDash val="solid"/>
          </a:ln>
        </p:spPr>
        <p:txBody>
          <a:bodyPr/>
          <a:lstStyle/>
          <a:p>
            <a:endParaRPr lang="en-US" dirty="0">
              <a:latin typeface="Century Gothic" panose="020B0502020202020204" pitchFamily="34" charset="0"/>
            </a:endParaRPr>
          </a:p>
        </p:txBody>
      </p:sp>
      <p:sp>
        <p:nvSpPr>
          <p:cNvPr id="21" name="Shape 19"/>
          <p:cNvSpPr/>
          <p:nvPr/>
        </p:nvSpPr>
        <p:spPr>
          <a:xfrm>
            <a:off x="4663440" y="1097280"/>
            <a:ext cx="73152" cy="868680"/>
          </a:xfrm>
          <a:prstGeom prst="rect">
            <a:avLst/>
          </a:prstGeom>
          <a:solidFill>
            <a:srgbClr val="2E6B7A"/>
          </a:solidFill>
          <a:ln/>
        </p:spPr>
        <p:txBody>
          <a:bodyPr/>
          <a:lstStyle/>
          <a:p>
            <a:endParaRPr lang="en-US" dirty="0">
              <a:latin typeface="Century Gothic" panose="020B0502020202020204" pitchFamily="34" charset="0"/>
            </a:endParaRPr>
          </a:p>
        </p:txBody>
      </p:sp>
      <p:sp>
        <p:nvSpPr>
          <p:cNvPr id="22" name="Text 20"/>
          <p:cNvSpPr/>
          <p:nvPr/>
        </p:nvSpPr>
        <p:spPr>
          <a:xfrm>
            <a:off x="4800600" y="1143000"/>
            <a:ext cx="3931920" cy="237744"/>
          </a:xfrm>
          <a:prstGeom prst="rect">
            <a:avLst/>
          </a:prstGeom>
          <a:noFill/>
          <a:ln/>
        </p:spPr>
        <p:txBody>
          <a:bodyPr wrap="square" rtlCol="0" anchor="ctr"/>
          <a:lstStyle/>
          <a:p>
            <a:pPr marL="0" indent="0">
              <a:buNone/>
            </a:pPr>
            <a:r>
              <a:rPr lang="en-US" sz="900" b="1" dirty="0">
                <a:solidFill>
                  <a:srgbClr val="2E6B7A"/>
                </a:solidFill>
                <a:latin typeface="Century Gothic" panose="020B0502020202020204" pitchFamily="34" charset="0"/>
                <a:ea typeface="Calibri" pitchFamily="34" charset="-122"/>
                <a:cs typeface="Calibri" pitchFamily="34" charset="-120"/>
              </a:rPr>
              <a:t>About Services</a:t>
            </a:r>
            <a:endParaRPr lang="en-US" sz="900" dirty="0">
              <a:latin typeface="Century Gothic" panose="020B0502020202020204" pitchFamily="34" charset="0"/>
            </a:endParaRPr>
          </a:p>
        </p:txBody>
      </p:sp>
      <p:sp>
        <p:nvSpPr>
          <p:cNvPr id="23" name="Text 21"/>
          <p:cNvSpPr/>
          <p:nvPr/>
        </p:nvSpPr>
        <p:spPr>
          <a:xfrm>
            <a:off x="4800600" y="1371600"/>
            <a:ext cx="3977640" cy="548640"/>
          </a:xfrm>
          <a:prstGeom prst="rect">
            <a:avLst/>
          </a:prstGeom>
          <a:noFill/>
          <a:ln/>
        </p:spPr>
        <p:txBody>
          <a:bodyPr wrap="square" rtlCol="0" anchor="ctr"/>
          <a:lstStyle/>
          <a:p>
            <a:pPr marL="0" indent="0">
              <a:buNone/>
            </a:pPr>
            <a:r>
              <a:rPr lang="en-US" sz="1050" i="1" dirty="0">
                <a:solidFill>
                  <a:srgbClr val="1B2A4A"/>
                </a:solidFill>
                <a:latin typeface="Century Gothic" panose="020B0502020202020204" pitchFamily="34" charset="0"/>
                <a:ea typeface="Calibri" pitchFamily="34" charset="-122"/>
                <a:cs typeface="Calibri" pitchFamily="34" charset="-120"/>
              </a:rPr>
              <a:t>"What training has the classroom teacher received about supporting a student who stutters?"</a:t>
            </a:r>
            <a:endParaRPr lang="en-US" sz="1050" dirty="0">
              <a:latin typeface="Century Gothic" panose="020B0502020202020204" pitchFamily="34" charset="0"/>
            </a:endParaRPr>
          </a:p>
        </p:txBody>
      </p:sp>
      <p:sp>
        <p:nvSpPr>
          <p:cNvPr id="24" name="Shape 22"/>
          <p:cNvSpPr/>
          <p:nvPr/>
        </p:nvSpPr>
        <p:spPr>
          <a:xfrm>
            <a:off x="4663440" y="2057400"/>
            <a:ext cx="4206240" cy="868680"/>
          </a:xfrm>
          <a:prstGeom prst="rect">
            <a:avLst/>
          </a:prstGeom>
          <a:solidFill>
            <a:srgbClr val="FFFFFF"/>
          </a:solidFill>
          <a:ln w="12700">
            <a:solidFill>
              <a:srgbClr val="E0E0E0"/>
            </a:solidFill>
            <a:prstDash val="solid"/>
          </a:ln>
        </p:spPr>
        <p:txBody>
          <a:bodyPr/>
          <a:lstStyle/>
          <a:p>
            <a:endParaRPr lang="en-US" dirty="0">
              <a:latin typeface="Century Gothic" panose="020B0502020202020204" pitchFamily="34" charset="0"/>
            </a:endParaRPr>
          </a:p>
        </p:txBody>
      </p:sp>
      <p:sp>
        <p:nvSpPr>
          <p:cNvPr id="25" name="Shape 23"/>
          <p:cNvSpPr/>
          <p:nvPr/>
        </p:nvSpPr>
        <p:spPr>
          <a:xfrm>
            <a:off x="4663440" y="2057400"/>
            <a:ext cx="73152" cy="868680"/>
          </a:xfrm>
          <a:prstGeom prst="rect">
            <a:avLst/>
          </a:prstGeom>
          <a:solidFill>
            <a:srgbClr val="1B3F6B"/>
          </a:solidFill>
          <a:ln/>
        </p:spPr>
        <p:txBody>
          <a:bodyPr/>
          <a:lstStyle/>
          <a:p>
            <a:endParaRPr lang="en-US" dirty="0">
              <a:latin typeface="Century Gothic" panose="020B0502020202020204" pitchFamily="34" charset="0"/>
            </a:endParaRPr>
          </a:p>
        </p:txBody>
      </p:sp>
      <p:sp>
        <p:nvSpPr>
          <p:cNvPr id="26" name="Text 24"/>
          <p:cNvSpPr/>
          <p:nvPr/>
        </p:nvSpPr>
        <p:spPr>
          <a:xfrm>
            <a:off x="4800600" y="2103120"/>
            <a:ext cx="3931920" cy="237744"/>
          </a:xfrm>
          <a:prstGeom prst="rect">
            <a:avLst/>
          </a:prstGeom>
          <a:noFill/>
          <a:ln/>
        </p:spPr>
        <p:txBody>
          <a:bodyPr wrap="square" rtlCol="0" anchor="ctr"/>
          <a:lstStyle/>
          <a:p>
            <a:pPr marL="0" indent="0">
              <a:buNone/>
            </a:pPr>
            <a:r>
              <a:rPr lang="en-US" sz="900" b="1" dirty="0">
                <a:solidFill>
                  <a:srgbClr val="1B3F6B"/>
                </a:solidFill>
                <a:latin typeface="Century Gothic" panose="020B0502020202020204" pitchFamily="34" charset="0"/>
                <a:ea typeface="Calibri" pitchFamily="34" charset="-122"/>
                <a:cs typeface="Calibri" pitchFamily="34" charset="-120"/>
              </a:rPr>
              <a:t>About Placement</a:t>
            </a:r>
            <a:endParaRPr lang="en-US" sz="900" dirty="0">
              <a:latin typeface="Century Gothic" panose="020B0502020202020204" pitchFamily="34" charset="0"/>
            </a:endParaRPr>
          </a:p>
        </p:txBody>
      </p:sp>
      <p:sp>
        <p:nvSpPr>
          <p:cNvPr id="27" name="Text 25"/>
          <p:cNvSpPr/>
          <p:nvPr/>
        </p:nvSpPr>
        <p:spPr>
          <a:xfrm>
            <a:off x="4800600" y="2331720"/>
            <a:ext cx="3977640" cy="548640"/>
          </a:xfrm>
          <a:prstGeom prst="rect">
            <a:avLst/>
          </a:prstGeom>
          <a:noFill/>
          <a:ln/>
        </p:spPr>
        <p:txBody>
          <a:bodyPr wrap="square" rtlCol="0" anchor="ctr"/>
          <a:lstStyle/>
          <a:p>
            <a:pPr marL="0" indent="0">
              <a:buNone/>
            </a:pPr>
            <a:r>
              <a:rPr lang="en-US" sz="1050" i="1" dirty="0">
                <a:solidFill>
                  <a:srgbClr val="1B2A4A"/>
                </a:solidFill>
                <a:latin typeface="Century Gothic" panose="020B0502020202020204" pitchFamily="34" charset="0"/>
                <a:ea typeface="Calibri" pitchFamily="34" charset="-122"/>
                <a:cs typeface="Calibri" pitchFamily="34" charset="-120"/>
              </a:rPr>
              <a:t>"Why is John spending 15% of time outside general ed? Could supports be pushed into the classroom instead?"</a:t>
            </a:r>
            <a:endParaRPr lang="en-US" sz="1050" dirty="0">
              <a:latin typeface="Century Gothic" panose="020B0502020202020204" pitchFamily="34" charset="0"/>
            </a:endParaRPr>
          </a:p>
        </p:txBody>
      </p:sp>
      <p:sp>
        <p:nvSpPr>
          <p:cNvPr id="28" name="Shape 26"/>
          <p:cNvSpPr/>
          <p:nvPr/>
        </p:nvSpPr>
        <p:spPr>
          <a:xfrm>
            <a:off x="4663440" y="3017520"/>
            <a:ext cx="4206240" cy="868680"/>
          </a:xfrm>
          <a:prstGeom prst="rect">
            <a:avLst/>
          </a:prstGeom>
          <a:solidFill>
            <a:srgbClr val="FFFFFF"/>
          </a:solidFill>
          <a:ln w="12700">
            <a:solidFill>
              <a:srgbClr val="E0E0E0"/>
            </a:solidFill>
            <a:prstDash val="solid"/>
          </a:ln>
        </p:spPr>
        <p:txBody>
          <a:bodyPr/>
          <a:lstStyle/>
          <a:p>
            <a:endParaRPr lang="en-US" dirty="0">
              <a:latin typeface="Century Gothic" panose="020B0502020202020204" pitchFamily="34" charset="0"/>
            </a:endParaRPr>
          </a:p>
        </p:txBody>
      </p:sp>
      <p:sp>
        <p:nvSpPr>
          <p:cNvPr id="29" name="Shape 27"/>
          <p:cNvSpPr/>
          <p:nvPr/>
        </p:nvSpPr>
        <p:spPr>
          <a:xfrm>
            <a:off x="4663440" y="3017520"/>
            <a:ext cx="73152" cy="868680"/>
          </a:xfrm>
          <a:prstGeom prst="rect">
            <a:avLst/>
          </a:prstGeom>
          <a:solidFill>
            <a:srgbClr val="028090"/>
          </a:solidFill>
          <a:ln/>
        </p:spPr>
        <p:txBody>
          <a:bodyPr/>
          <a:lstStyle/>
          <a:p>
            <a:endParaRPr lang="en-US" dirty="0">
              <a:latin typeface="Century Gothic" panose="020B0502020202020204" pitchFamily="34" charset="0"/>
            </a:endParaRPr>
          </a:p>
        </p:txBody>
      </p:sp>
      <p:sp>
        <p:nvSpPr>
          <p:cNvPr id="30" name="Text 28"/>
          <p:cNvSpPr/>
          <p:nvPr/>
        </p:nvSpPr>
        <p:spPr>
          <a:xfrm>
            <a:off x="4800600" y="3063240"/>
            <a:ext cx="3931920" cy="237744"/>
          </a:xfrm>
          <a:prstGeom prst="rect">
            <a:avLst/>
          </a:prstGeom>
          <a:noFill/>
          <a:ln/>
        </p:spPr>
        <p:txBody>
          <a:bodyPr wrap="square" rtlCol="0" anchor="ctr"/>
          <a:lstStyle/>
          <a:p>
            <a:pPr marL="0" indent="0">
              <a:buNone/>
            </a:pPr>
            <a:r>
              <a:rPr lang="en-US" sz="900" b="1" dirty="0">
                <a:solidFill>
                  <a:srgbClr val="028090"/>
                </a:solidFill>
                <a:latin typeface="Century Gothic" panose="020B0502020202020204" pitchFamily="34" charset="0"/>
                <a:ea typeface="Calibri" pitchFamily="34" charset="-122"/>
                <a:cs typeface="Calibri" pitchFamily="34" charset="-120"/>
              </a:rPr>
              <a:t>About Progress</a:t>
            </a:r>
            <a:endParaRPr lang="en-US" sz="900" dirty="0">
              <a:latin typeface="Century Gothic" panose="020B0502020202020204" pitchFamily="34" charset="0"/>
            </a:endParaRPr>
          </a:p>
        </p:txBody>
      </p:sp>
      <p:sp>
        <p:nvSpPr>
          <p:cNvPr id="31" name="Text 29"/>
          <p:cNvSpPr/>
          <p:nvPr/>
        </p:nvSpPr>
        <p:spPr>
          <a:xfrm>
            <a:off x="4800600" y="3291840"/>
            <a:ext cx="3977640" cy="548640"/>
          </a:xfrm>
          <a:prstGeom prst="rect">
            <a:avLst/>
          </a:prstGeom>
          <a:noFill/>
          <a:ln/>
        </p:spPr>
        <p:txBody>
          <a:bodyPr wrap="square" rtlCol="0" anchor="ctr"/>
          <a:lstStyle/>
          <a:p>
            <a:pPr marL="0" indent="0">
              <a:buNone/>
            </a:pPr>
            <a:r>
              <a:rPr lang="en-US" sz="1050" i="1" dirty="0">
                <a:solidFill>
                  <a:srgbClr val="1B2A4A"/>
                </a:solidFill>
                <a:latin typeface="Century Gothic" panose="020B0502020202020204" pitchFamily="34" charset="0"/>
                <a:ea typeface="Calibri" pitchFamily="34" charset="-122"/>
                <a:cs typeface="Calibri" pitchFamily="34" charset="-120"/>
              </a:rPr>
              <a:t>"How often will I receive data on John's progress; not just a summary, but the actual data collected?"</a:t>
            </a:r>
            <a:endParaRPr lang="en-US" sz="1050" dirty="0">
              <a:latin typeface="Century Gothic" panose="020B0502020202020204" pitchFamily="34" charset="0"/>
            </a:endParaRPr>
          </a:p>
        </p:txBody>
      </p:sp>
      <p:sp>
        <p:nvSpPr>
          <p:cNvPr id="32" name="Shape 30"/>
          <p:cNvSpPr/>
          <p:nvPr/>
        </p:nvSpPr>
        <p:spPr>
          <a:xfrm>
            <a:off x="4663440" y="3977640"/>
            <a:ext cx="4206240" cy="868680"/>
          </a:xfrm>
          <a:prstGeom prst="rect">
            <a:avLst/>
          </a:prstGeom>
          <a:solidFill>
            <a:srgbClr val="FFFFFF"/>
          </a:solidFill>
          <a:ln w="12700">
            <a:solidFill>
              <a:srgbClr val="E0E0E0"/>
            </a:solidFill>
            <a:prstDash val="solid"/>
          </a:ln>
        </p:spPr>
        <p:txBody>
          <a:bodyPr/>
          <a:lstStyle/>
          <a:p>
            <a:endParaRPr lang="en-US" dirty="0">
              <a:latin typeface="Century Gothic" panose="020B0502020202020204" pitchFamily="34" charset="0"/>
            </a:endParaRPr>
          </a:p>
        </p:txBody>
      </p:sp>
      <p:sp>
        <p:nvSpPr>
          <p:cNvPr id="33" name="Shape 31"/>
          <p:cNvSpPr/>
          <p:nvPr/>
        </p:nvSpPr>
        <p:spPr>
          <a:xfrm>
            <a:off x="4663440" y="3977640"/>
            <a:ext cx="73152" cy="868680"/>
          </a:xfrm>
          <a:prstGeom prst="rect">
            <a:avLst/>
          </a:prstGeom>
          <a:solidFill>
            <a:srgbClr val="1B2A4A"/>
          </a:solidFill>
          <a:ln/>
        </p:spPr>
        <p:txBody>
          <a:bodyPr/>
          <a:lstStyle/>
          <a:p>
            <a:endParaRPr lang="en-US" dirty="0">
              <a:latin typeface="Century Gothic" panose="020B0502020202020204" pitchFamily="34" charset="0"/>
            </a:endParaRPr>
          </a:p>
        </p:txBody>
      </p:sp>
      <p:sp>
        <p:nvSpPr>
          <p:cNvPr id="34" name="Text 32"/>
          <p:cNvSpPr/>
          <p:nvPr/>
        </p:nvSpPr>
        <p:spPr>
          <a:xfrm>
            <a:off x="4800600" y="4023360"/>
            <a:ext cx="3931920" cy="237744"/>
          </a:xfrm>
          <a:prstGeom prst="rect">
            <a:avLst/>
          </a:prstGeom>
          <a:noFill/>
          <a:ln/>
        </p:spPr>
        <p:txBody>
          <a:bodyPr wrap="square" rtlCol="0" anchor="ctr"/>
          <a:lstStyle/>
          <a:p>
            <a:pPr marL="0" indent="0">
              <a:buNone/>
            </a:pPr>
            <a:r>
              <a:rPr lang="en-US" sz="900" b="1" dirty="0">
                <a:solidFill>
                  <a:srgbClr val="1B2A4A"/>
                </a:solidFill>
                <a:latin typeface="Century Gothic" panose="020B0502020202020204" pitchFamily="34" charset="0"/>
                <a:ea typeface="Calibri" pitchFamily="34" charset="-122"/>
                <a:cs typeface="Calibri" pitchFamily="34" charset="-120"/>
              </a:rPr>
              <a:t>Your Rights</a:t>
            </a:r>
            <a:endParaRPr lang="en-US" sz="900" dirty="0">
              <a:latin typeface="Century Gothic" panose="020B0502020202020204" pitchFamily="34" charset="0"/>
            </a:endParaRPr>
          </a:p>
        </p:txBody>
      </p:sp>
      <p:sp>
        <p:nvSpPr>
          <p:cNvPr id="35" name="Text 33"/>
          <p:cNvSpPr/>
          <p:nvPr/>
        </p:nvSpPr>
        <p:spPr>
          <a:xfrm>
            <a:off x="4800600" y="4251960"/>
            <a:ext cx="3977640" cy="548640"/>
          </a:xfrm>
          <a:prstGeom prst="rect">
            <a:avLst/>
          </a:prstGeom>
          <a:noFill/>
          <a:ln/>
        </p:spPr>
        <p:txBody>
          <a:bodyPr wrap="square" rtlCol="0" anchor="ctr"/>
          <a:lstStyle/>
          <a:p>
            <a:pPr marL="0" indent="0">
              <a:buNone/>
            </a:pPr>
            <a:r>
              <a:rPr lang="en-US" sz="1050" i="1" dirty="0">
                <a:solidFill>
                  <a:srgbClr val="1B2A4A"/>
                </a:solidFill>
                <a:latin typeface="Century Gothic" panose="020B0502020202020204" pitchFamily="34" charset="0"/>
                <a:ea typeface="Calibri" pitchFamily="34" charset="-122"/>
                <a:cs typeface="Calibri" pitchFamily="34" charset="-120"/>
              </a:rPr>
              <a:t>"I'd like time to review this IEP before signing. I'll respond in writing within 10 days."</a:t>
            </a:r>
            <a:endParaRPr lang="en-US" sz="1050" dirty="0">
              <a:latin typeface="Century Gothic" panose="020B0502020202020204" pitchFamily="34" charset="0"/>
            </a:endParaRPr>
          </a:p>
        </p:txBody>
      </p:sp>
      <p:sp>
        <p:nvSpPr>
          <p:cNvPr id="36" name="Shape 34"/>
          <p:cNvSpPr/>
          <p:nvPr/>
        </p:nvSpPr>
        <p:spPr>
          <a:xfrm>
            <a:off x="228600" y="4800600"/>
            <a:ext cx="8686800" cy="342900"/>
          </a:xfrm>
          <a:prstGeom prst="rect">
            <a:avLst/>
          </a:prstGeom>
          <a:solidFill>
            <a:srgbClr val="1B2A4A"/>
          </a:solidFill>
          <a:ln/>
        </p:spPr>
        <p:txBody>
          <a:bodyPr/>
          <a:lstStyle/>
          <a:p>
            <a:endParaRPr lang="en-US" dirty="0">
              <a:latin typeface="Century Gothic" panose="020B0502020202020204" pitchFamily="34" charset="0"/>
            </a:endParaRPr>
          </a:p>
        </p:txBody>
      </p:sp>
      <p:sp>
        <p:nvSpPr>
          <p:cNvPr id="37" name="Text 35"/>
          <p:cNvSpPr/>
          <p:nvPr/>
        </p:nvSpPr>
        <p:spPr>
          <a:xfrm>
            <a:off x="320040" y="4709160"/>
            <a:ext cx="8503920" cy="548640"/>
          </a:xfrm>
          <a:prstGeom prst="rect">
            <a:avLst/>
          </a:prstGeom>
          <a:noFill/>
          <a:ln/>
        </p:spPr>
        <p:txBody>
          <a:bodyPr wrap="square" rtlCol="0" anchor="ctr"/>
          <a:lstStyle/>
          <a:p>
            <a:pPr marL="0" indent="0">
              <a:buNone/>
            </a:pPr>
            <a:r>
              <a:rPr lang="en-US" sz="1100" dirty="0">
                <a:solidFill>
                  <a:srgbClr val="FFFFFF"/>
                </a:solidFill>
                <a:latin typeface="Century Gothic" panose="020B0502020202020204" pitchFamily="34" charset="0"/>
                <a:ea typeface="Calibri" pitchFamily="34" charset="-122"/>
                <a:cs typeface="Calibri" pitchFamily="34" charset="-120"/>
              </a:rPr>
              <a:t>💡  Write down your questions before the meeting and bring a notepad. You have every right to take notes and </a:t>
            </a:r>
          </a:p>
          <a:p>
            <a:pPr marL="0" indent="0">
              <a:buNone/>
            </a:pPr>
            <a:r>
              <a:rPr lang="en-US" sz="1100" dirty="0">
                <a:solidFill>
                  <a:srgbClr val="FFFFFF"/>
                </a:solidFill>
                <a:latin typeface="Century Gothic" panose="020B0502020202020204" pitchFamily="34" charset="0"/>
                <a:ea typeface="Calibri" pitchFamily="34" charset="-122"/>
                <a:cs typeface="Calibri" pitchFamily="34" charset="-120"/>
              </a:rPr>
              <a:t>ask for clarification.</a:t>
            </a:r>
            <a:endParaRPr lang="en-US" sz="1100" dirty="0">
              <a:latin typeface="Century Gothic" panose="020B0502020202020204" pitchFamily="34" charset="0"/>
            </a:endParaRPr>
          </a:p>
        </p:txBody>
      </p:sp>
      <p:pic>
        <p:nvPicPr>
          <p:cNvPr id="38" name="Picture 37">
            <a:extLst>
              <a:ext uri="{FF2B5EF4-FFF2-40B4-BE49-F238E27FC236}">
                <a16:creationId xmlns:a16="http://schemas.microsoft.com/office/drawing/2014/main" id="{9EEF99A5-30E7-7846-1BC9-EEB946F2B822}"/>
              </a:ext>
            </a:extLst>
          </p:cNvPr>
          <p:cNvPicPr>
            <a:picLocks noChangeAspect="1"/>
          </p:cNvPicPr>
          <p:nvPr/>
        </p:nvPicPr>
        <p:blipFill>
          <a:blip r:embed="rId3">
            <a:alphaModFix/>
          </a:blip>
          <a:stretch>
            <a:fillRect/>
          </a:stretch>
        </p:blipFill>
        <p:spPr>
          <a:xfrm>
            <a:off x="8286698" y="4808670"/>
            <a:ext cx="637015" cy="260933"/>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3">
    <p:bg>
      <p:bgPr>
        <a:solidFill>
          <a:srgbClr val="F5F0E8"/>
        </a:solidFill>
        <a:effectLst/>
      </p:bgPr>
    </p:bg>
    <p:spTree>
      <p:nvGrpSpPr>
        <p:cNvPr id="1" name=""/>
        <p:cNvGrpSpPr/>
        <p:nvPr/>
      </p:nvGrpSpPr>
      <p:grpSpPr>
        <a:xfrm>
          <a:off x="0" y="0"/>
          <a:ext cx="0" cy="0"/>
          <a:chOff x="0" y="0"/>
          <a:chExt cx="0" cy="0"/>
        </a:xfrm>
      </p:grpSpPr>
      <p:sp>
        <p:nvSpPr>
          <p:cNvPr id="2" name="Shape 0"/>
          <p:cNvSpPr/>
          <p:nvPr/>
        </p:nvSpPr>
        <p:spPr>
          <a:xfrm>
            <a:off x="0" y="168148"/>
            <a:ext cx="9144000" cy="1005840"/>
          </a:xfrm>
          <a:prstGeom prst="rect">
            <a:avLst/>
          </a:prstGeom>
          <a:solidFill>
            <a:srgbClr val="1B2A4A"/>
          </a:solidFill>
          <a:ln/>
        </p:spPr>
        <p:txBody>
          <a:bodyPr/>
          <a:lstStyle/>
          <a:p>
            <a:endParaRPr lang="en-US" dirty="0">
              <a:latin typeface="Century Gothic" panose="020B0502020202020204" pitchFamily="34" charset="0"/>
            </a:endParaRPr>
          </a:p>
        </p:txBody>
      </p:sp>
      <p:sp>
        <p:nvSpPr>
          <p:cNvPr id="3" name="Text 1"/>
          <p:cNvSpPr/>
          <p:nvPr/>
        </p:nvSpPr>
        <p:spPr>
          <a:xfrm>
            <a:off x="365760" y="207985"/>
            <a:ext cx="8229600" cy="822960"/>
          </a:xfrm>
          <a:prstGeom prst="rect">
            <a:avLst/>
          </a:prstGeom>
          <a:noFill/>
          <a:ln/>
        </p:spPr>
        <p:txBody>
          <a:bodyPr wrap="square" rtlCol="0" anchor="ctr"/>
          <a:lstStyle/>
          <a:p>
            <a:pPr marL="0" indent="0">
              <a:buNone/>
            </a:pPr>
            <a:r>
              <a:rPr lang="en-US" sz="2600" b="1" dirty="0">
                <a:solidFill>
                  <a:srgbClr val="FFFFFF"/>
                </a:solidFill>
                <a:latin typeface="Century Gothic" panose="020B0502020202020204" pitchFamily="34" charset="0"/>
                <a:ea typeface="Trebuchet MS" pitchFamily="34" charset="-122"/>
                <a:cs typeface="Trebuchet MS" pitchFamily="34" charset="-120"/>
              </a:rPr>
              <a:t>Red Flags: When the District May Be Cutting Corners</a:t>
            </a:r>
            <a:endParaRPr lang="en-US" sz="2600" dirty="0">
              <a:latin typeface="Century Gothic" panose="020B0502020202020204" pitchFamily="34" charset="0"/>
            </a:endParaRPr>
          </a:p>
        </p:txBody>
      </p:sp>
      <p:sp>
        <p:nvSpPr>
          <p:cNvPr id="4" name="Shape 2"/>
          <p:cNvSpPr/>
          <p:nvPr/>
        </p:nvSpPr>
        <p:spPr>
          <a:xfrm>
            <a:off x="228600" y="1097280"/>
            <a:ext cx="4206240" cy="1170432"/>
          </a:xfrm>
          <a:prstGeom prst="rect">
            <a:avLst/>
          </a:prstGeom>
          <a:solidFill>
            <a:srgbClr val="FFFFFF"/>
          </a:solidFill>
          <a:ln/>
          <a:effectLst>
            <a:outerShdw blurRad="63500" dist="25400" dir="8100000" algn="bl" rotWithShape="0">
              <a:srgbClr val="000000">
                <a:alpha val="10000"/>
              </a:srgbClr>
            </a:outerShdw>
          </a:effectLst>
        </p:spPr>
        <p:txBody>
          <a:bodyPr/>
          <a:lstStyle/>
          <a:p>
            <a:endParaRPr lang="en-US" dirty="0">
              <a:latin typeface="Century Gothic" panose="020B0502020202020204" pitchFamily="34" charset="0"/>
            </a:endParaRPr>
          </a:p>
        </p:txBody>
      </p:sp>
      <p:sp>
        <p:nvSpPr>
          <p:cNvPr id="5" name="Shape 3"/>
          <p:cNvSpPr/>
          <p:nvPr/>
        </p:nvSpPr>
        <p:spPr>
          <a:xfrm>
            <a:off x="228600" y="1097280"/>
            <a:ext cx="4206240" cy="301752"/>
          </a:xfrm>
          <a:prstGeom prst="rect">
            <a:avLst/>
          </a:prstGeom>
          <a:solidFill>
            <a:srgbClr val="8B0000"/>
          </a:solidFill>
          <a:ln/>
        </p:spPr>
        <p:txBody>
          <a:bodyPr/>
          <a:lstStyle/>
          <a:p>
            <a:endParaRPr lang="en-US" dirty="0">
              <a:latin typeface="Century Gothic" panose="020B0502020202020204" pitchFamily="34" charset="0"/>
            </a:endParaRPr>
          </a:p>
        </p:txBody>
      </p:sp>
      <p:sp>
        <p:nvSpPr>
          <p:cNvPr id="6" name="Text 4"/>
          <p:cNvSpPr/>
          <p:nvPr/>
        </p:nvSpPr>
        <p:spPr>
          <a:xfrm>
            <a:off x="301752" y="1133856"/>
            <a:ext cx="4059936" cy="256032"/>
          </a:xfrm>
          <a:prstGeom prst="rect">
            <a:avLst/>
          </a:prstGeom>
          <a:noFill/>
          <a:ln/>
        </p:spPr>
        <p:txBody>
          <a:bodyPr wrap="square" rtlCol="0" anchor="ctr"/>
          <a:lstStyle/>
          <a:p>
            <a:pPr marL="0" indent="0">
              <a:buNone/>
            </a:pPr>
            <a:r>
              <a:rPr lang="en-US" sz="1050" b="1" dirty="0">
                <a:solidFill>
                  <a:srgbClr val="FFFFFF"/>
                </a:solidFill>
                <a:latin typeface="Century Gothic" panose="020B0502020202020204" pitchFamily="34" charset="0"/>
                <a:ea typeface="Trebuchet MS" pitchFamily="34" charset="-122"/>
                <a:cs typeface="Trebuchet MS" pitchFamily="34" charset="-120"/>
              </a:rPr>
              <a:t>🚩  The IEP was written before the meeting</a:t>
            </a:r>
            <a:endParaRPr lang="en-US" sz="1050" dirty="0">
              <a:latin typeface="Century Gothic" panose="020B0502020202020204" pitchFamily="34" charset="0"/>
            </a:endParaRPr>
          </a:p>
        </p:txBody>
      </p:sp>
      <p:sp>
        <p:nvSpPr>
          <p:cNvPr id="7" name="Text 5"/>
          <p:cNvSpPr/>
          <p:nvPr/>
        </p:nvSpPr>
        <p:spPr>
          <a:xfrm>
            <a:off x="320040" y="1444752"/>
            <a:ext cx="4023360" cy="777240"/>
          </a:xfrm>
          <a:prstGeom prst="rect">
            <a:avLst/>
          </a:prstGeom>
          <a:noFill/>
          <a:ln/>
        </p:spPr>
        <p:txBody>
          <a:bodyPr wrap="square" rtlCol="0" anchor="ctr"/>
          <a:lstStyle/>
          <a:p>
            <a:pPr marL="0" indent="0">
              <a:buNone/>
            </a:pPr>
            <a:r>
              <a:rPr lang="en-US" sz="1050" dirty="0">
                <a:solidFill>
                  <a:srgbClr val="1B2A4A"/>
                </a:solidFill>
                <a:latin typeface="Century Gothic" panose="020B0502020202020204" pitchFamily="34" charset="0"/>
                <a:ea typeface="Calibri" pitchFamily="34" charset="-122"/>
                <a:cs typeface="Calibri" pitchFamily="34" charset="-120"/>
              </a:rPr>
              <a:t>You should be co-creating the IEP in the meeting, not just signing off on a completed document. </a:t>
            </a:r>
            <a:r>
              <a:rPr lang="en-US" sz="1050" dirty="0">
                <a:solidFill>
                  <a:srgbClr val="1B2A4A"/>
                </a:solidFill>
                <a:highlight>
                  <a:srgbClr val="FFB788"/>
                </a:highlight>
                <a:latin typeface="Century Gothic" panose="020B0502020202020204" pitchFamily="34" charset="0"/>
                <a:ea typeface="Calibri" pitchFamily="34" charset="-122"/>
                <a:cs typeface="Calibri" pitchFamily="34" charset="-120"/>
              </a:rPr>
              <a:t>Parent input cannot be pre-filled.</a:t>
            </a:r>
            <a:endParaRPr lang="en-US" sz="1050" dirty="0">
              <a:highlight>
                <a:srgbClr val="FFB788"/>
              </a:highlight>
              <a:latin typeface="Century Gothic" panose="020B0502020202020204" pitchFamily="34" charset="0"/>
            </a:endParaRPr>
          </a:p>
        </p:txBody>
      </p:sp>
      <p:sp>
        <p:nvSpPr>
          <p:cNvPr id="8" name="Shape 6"/>
          <p:cNvSpPr/>
          <p:nvPr/>
        </p:nvSpPr>
        <p:spPr>
          <a:xfrm>
            <a:off x="4690872" y="1097280"/>
            <a:ext cx="4206240" cy="1170432"/>
          </a:xfrm>
          <a:prstGeom prst="rect">
            <a:avLst/>
          </a:prstGeom>
          <a:solidFill>
            <a:srgbClr val="FFFFFF"/>
          </a:solidFill>
          <a:ln/>
          <a:effectLst>
            <a:outerShdw blurRad="63500" dist="25400" dir="8100000" algn="bl" rotWithShape="0">
              <a:srgbClr val="000000">
                <a:alpha val="10000"/>
              </a:srgbClr>
            </a:outerShdw>
          </a:effectLst>
        </p:spPr>
        <p:txBody>
          <a:bodyPr/>
          <a:lstStyle/>
          <a:p>
            <a:endParaRPr lang="en-US" dirty="0">
              <a:latin typeface="Century Gothic" panose="020B0502020202020204" pitchFamily="34" charset="0"/>
            </a:endParaRPr>
          </a:p>
        </p:txBody>
      </p:sp>
      <p:sp>
        <p:nvSpPr>
          <p:cNvPr id="9" name="Shape 7"/>
          <p:cNvSpPr/>
          <p:nvPr/>
        </p:nvSpPr>
        <p:spPr>
          <a:xfrm>
            <a:off x="4690872" y="1097280"/>
            <a:ext cx="4206240" cy="301752"/>
          </a:xfrm>
          <a:prstGeom prst="rect">
            <a:avLst/>
          </a:prstGeom>
          <a:solidFill>
            <a:srgbClr val="8B0000"/>
          </a:solidFill>
          <a:ln/>
        </p:spPr>
        <p:txBody>
          <a:bodyPr/>
          <a:lstStyle/>
          <a:p>
            <a:endParaRPr lang="en-US" dirty="0">
              <a:latin typeface="Century Gothic" panose="020B0502020202020204" pitchFamily="34" charset="0"/>
            </a:endParaRPr>
          </a:p>
        </p:txBody>
      </p:sp>
      <p:sp>
        <p:nvSpPr>
          <p:cNvPr id="10" name="Text 8"/>
          <p:cNvSpPr/>
          <p:nvPr/>
        </p:nvSpPr>
        <p:spPr>
          <a:xfrm>
            <a:off x="4764024" y="1133856"/>
            <a:ext cx="4059936" cy="256032"/>
          </a:xfrm>
          <a:prstGeom prst="rect">
            <a:avLst/>
          </a:prstGeom>
          <a:noFill/>
          <a:ln/>
        </p:spPr>
        <p:txBody>
          <a:bodyPr wrap="square" rtlCol="0" anchor="ctr"/>
          <a:lstStyle/>
          <a:p>
            <a:pPr marL="0" indent="0">
              <a:buNone/>
            </a:pPr>
            <a:r>
              <a:rPr lang="en-US" sz="1050" b="1" dirty="0">
                <a:solidFill>
                  <a:srgbClr val="FFFFFF"/>
                </a:solidFill>
                <a:latin typeface="Century Gothic" panose="020B0502020202020204" pitchFamily="34" charset="0"/>
                <a:ea typeface="Trebuchet MS" pitchFamily="34" charset="-122"/>
                <a:cs typeface="Trebuchet MS" pitchFamily="34" charset="-120"/>
              </a:rPr>
              <a:t>🚩  Vague goals like "Alex will improve fluency"</a:t>
            </a:r>
            <a:endParaRPr lang="en-US" sz="1050" dirty="0">
              <a:latin typeface="Century Gothic" panose="020B0502020202020204" pitchFamily="34" charset="0"/>
            </a:endParaRPr>
          </a:p>
        </p:txBody>
      </p:sp>
      <p:sp>
        <p:nvSpPr>
          <p:cNvPr id="11" name="Text 9"/>
          <p:cNvSpPr/>
          <p:nvPr/>
        </p:nvSpPr>
        <p:spPr>
          <a:xfrm>
            <a:off x="4782312" y="1444752"/>
            <a:ext cx="4023360" cy="777240"/>
          </a:xfrm>
          <a:prstGeom prst="rect">
            <a:avLst/>
          </a:prstGeom>
          <a:noFill/>
          <a:ln/>
        </p:spPr>
        <p:txBody>
          <a:bodyPr wrap="square" rtlCol="0" anchor="ctr"/>
          <a:lstStyle/>
          <a:p>
            <a:pPr marL="0" indent="0">
              <a:buNone/>
            </a:pPr>
            <a:r>
              <a:rPr lang="en-US" sz="1050" dirty="0">
                <a:solidFill>
                  <a:srgbClr val="1B2A4A"/>
                </a:solidFill>
                <a:highlight>
                  <a:srgbClr val="FFB788"/>
                </a:highlight>
                <a:latin typeface="Century Gothic" panose="020B0502020202020204" pitchFamily="34" charset="0"/>
                <a:ea typeface="Calibri" pitchFamily="34" charset="-122"/>
                <a:cs typeface="Calibri" pitchFamily="34" charset="-120"/>
              </a:rPr>
              <a:t>IDEA requires measurable goals.</a:t>
            </a:r>
            <a:r>
              <a:rPr lang="en-US" sz="1050" dirty="0">
                <a:solidFill>
                  <a:srgbClr val="1B2A4A"/>
                </a:solidFill>
                <a:latin typeface="Century Gothic" panose="020B0502020202020204" pitchFamily="34" charset="0"/>
                <a:ea typeface="Calibri" pitchFamily="34" charset="-122"/>
                <a:cs typeface="Calibri" pitchFamily="34" charset="-120"/>
              </a:rPr>
              <a:t> Push back: "How will we measure this? By how much? By when?"</a:t>
            </a:r>
            <a:endParaRPr lang="en-US" sz="1050" dirty="0">
              <a:latin typeface="Century Gothic" panose="020B0502020202020204" pitchFamily="34" charset="0"/>
            </a:endParaRPr>
          </a:p>
        </p:txBody>
      </p:sp>
      <p:sp>
        <p:nvSpPr>
          <p:cNvPr id="12" name="Shape 10"/>
          <p:cNvSpPr/>
          <p:nvPr/>
        </p:nvSpPr>
        <p:spPr>
          <a:xfrm>
            <a:off x="228600" y="2377440"/>
            <a:ext cx="4206240" cy="1170432"/>
          </a:xfrm>
          <a:prstGeom prst="rect">
            <a:avLst/>
          </a:prstGeom>
          <a:solidFill>
            <a:srgbClr val="FFFFFF"/>
          </a:solidFill>
          <a:ln/>
          <a:effectLst>
            <a:outerShdw blurRad="63500" dist="25400" dir="8100000" algn="bl" rotWithShape="0">
              <a:srgbClr val="000000">
                <a:alpha val="10000"/>
              </a:srgbClr>
            </a:outerShdw>
          </a:effectLst>
        </p:spPr>
        <p:txBody>
          <a:bodyPr/>
          <a:lstStyle/>
          <a:p>
            <a:endParaRPr lang="en-US" dirty="0">
              <a:latin typeface="Century Gothic" panose="020B0502020202020204" pitchFamily="34" charset="0"/>
            </a:endParaRPr>
          </a:p>
        </p:txBody>
      </p:sp>
      <p:sp>
        <p:nvSpPr>
          <p:cNvPr id="13" name="Shape 11"/>
          <p:cNvSpPr/>
          <p:nvPr/>
        </p:nvSpPr>
        <p:spPr>
          <a:xfrm>
            <a:off x="228600" y="2377440"/>
            <a:ext cx="4206240" cy="301752"/>
          </a:xfrm>
          <a:prstGeom prst="rect">
            <a:avLst/>
          </a:prstGeom>
          <a:solidFill>
            <a:srgbClr val="8B0000"/>
          </a:solidFill>
          <a:ln/>
        </p:spPr>
        <p:txBody>
          <a:bodyPr/>
          <a:lstStyle/>
          <a:p>
            <a:endParaRPr lang="en-US" dirty="0">
              <a:latin typeface="Century Gothic" panose="020B0502020202020204" pitchFamily="34" charset="0"/>
            </a:endParaRPr>
          </a:p>
        </p:txBody>
      </p:sp>
      <p:sp>
        <p:nvSpPr>
          <p:cNvPr id="14" name="Text 12"/>
          <p:cNvSpPr/>
          <p:nvPr/>
        </p:nvSpPr>
        <p:spPr>
          <a:xfrm>
            <a:off x="301752" y="2414016"/>
            <a:ext cx="4059936" cy="256032"/>
          </a:xfrm>
          <a:prstGeom prst="rect">
            <a:avLst/>
          </a:prstGeom>
          <a:noFill/>
          <a:ln/>
        </p:spPr>
        <p:txBody>
          <a:bodyPr wrap="square" rtlCol="0" anchor="ctr"/>
          <a:lstStyle/>
          <a:p>
            <a:pPr marL="0" indent="0">
              <a:buNone/>
            </a:pPr>
            <a:r>
              <a:rPr lang="en-US" sz="1050" b="1" dirty="0">
                <a:solidFill>
                  <a:srgbClr val="FFFFFF"/>
                </a:solidFill>
                <a:latin typeface="Century Gothic" panose="020B0502020202020204" pitchFamily="34" charset="0"/>
                <a:ea typeface="Trebuchet MS" pitchFamily="34" charset="-122"/>
                <a:cs typeface="Trebuchet MS" pitchFamily="34" charset="-120"/>
              </a:rPr>
              <a:t>🚩  No mention of anxiety or avoidance</a:t>
            </a:r>
            <a:endParaRPr lang="en-US" sz="1050" dirty="0">
              <a:latin typeface="Century Gothic" panose="020B0502020202020204" pitchFamily="34" charset="0"/>
            </a:endParaRPr>
          </a:p>
        </p:txBody>
      </p:sp>
      <p:sp>
        <p:nvSpPr>
          <p:cNvPr id="15" name="Text 13"/>
          <p:cNvSpPr/>
          <p:nvPr/>
        </p:nvSpPr>
        <p:spPr>
          <a:xfrm>
            <a:off x="320040" y="2724912"/>
            <a:ext cx="4023360" cy="777240"/>
          </a:xfrm>
          <a:prstGeom prst="rect">
            <a:avLst/>
          </a:prstGeom>
          <a:noFill/>
          <a:ln/>
        </p:spPr>
        <p:txBody>
          <a:bodyPr wrap="square" rtlCol="0" anchor="ctr"/>
          <a:lstStyle/>
          <a:p>
            <a:pPr marL="0" indent="0">
              <a:buNone/>
            </a:pPr>
            <a:r>
              <a:rPr lang="en-US" sz="1050" dirty="0">
                <a:solidFill>
                  <a:srgbClr val="1B2A4A"/>
                </a:solidFill>
                <a:highlight>
                  <a:srgbClr val="FFB788"/>
                </a:highlight>
                <a:latin typeface="Century Gothic" panose="020B0502020202020204" pitchFamily="34" charset="0"/>
                <a:ea typeface="Calibri" pitchFamily="34" charset="-122"/>
                <a:cs typeface="Calibri" pitchFamily="34" charset="-120"/>
              </a:rPr>
              <a:t>For many children who stutter, emotional impact is the biggest barrier. If the IEP ignores this, it's incomplete.</a:t>
            </a:r>
            <a:endParaRPr lang="en-US" sz="1050" dirty="0">
              <a:highlight>
                <a:srgbClr val="FFB788"/>
              </a:highlight>
              <a:latin typeface="Century Gothic" panose="020B0502020202020204" pitchFamily="34" charset="0"/>
            </a:endParaRPr>
          </a:p>
        </p:txBody>
      </p:sp>
      <p:sp>
        <p:nvSpPr>
          <p:cNvPr id="16" name="Shape 14"/>
          <p:cNvSpPr/>
          <p:nvPr/>
        </p:nvSpPr>
        <p:spPr>
          <a:xfrm>
            <a:off x="4690872" y="2377440"/>
            <a:ext cx="4206240" cy="1170432"/>
          </a:xfrm>
          <a:prstGeom prst="rect">
            <a:avLst/>
          </a:prstGeom>
          <a:solidFill>
            <a:srgbClr val="FFFFFF"/>
          </a:solidFill>
          <a:ln/>
          <a:effectLst>
            <a:outerShdw blurRad="63500" dist="25400" dir="8100000" algn="bl" rotWithShape="0">
              <a:srgbClr val="000000">
                <a:alpha val="10000"/>
              </a:srgbClr>
            </a:outerShdw>
          </a:effectLst>
        </p:spPr>
        <p:txBody>
          <a:bodyPr/>
          <a:lstStyle/>
          <a:p>
            <a:endParaRPr lang="en-US" dirty="0">
              <a:latin typeface="Century Gothic" panose="020B0502020202020204" pitchFamily="34" charset="0"/>
            </a:endParaRPr>
          </a:p>
        </p:txBody>
      </p:sp>
      <p:sp>
        <p:nvSpPr>
          <p:cNvPr id="17" name="Shape 15"/>
          <p:cNvSpPr/>
          <p:nvPr/>
        </p:nvSpPr>
        <p:spPr>
          <a:xfrm>
            <a:off x="4690872" y="2377440"/>
            <a:ext cx="4206240" cy="301752"/>
          </a:xfrm>
          <a:prstGeom prst="rect">
            <a:avLst/>
          </a:prstGeom>
          <a:solidFill>
            <a:srgbClr val="8B0000"/>
          </a:solidFill>
          <a:ln/>
        </p:spPr>
        <p:txBody>
          <a:bodyPr/>
          <a:lstStyle/>
          <a:p>
            <a:endParaRPr lang="en-US" dirty="0">
              <a:latin typeface="Century Gothic" panose="020B0502020202020204" pitchFamily="34" charset="0"/>
            </a:endParaRPr>
          </a:p>
        </p:txBody>
      </p:sp>
      <p:sp>
        <p:nvSpPr>
          <p:cNvPr id="18" name="Text 16"/>
          <p:cNvSpPr/>
          <p:nvPr/>
        </p:nvSpPr>
        <p:spPr>
          <a:xfrm>
            <a:off x="4764024" y="2414016"/>
            <a:ext cx="4059936" cy="256032"/>
          </a:xfrm>
          <a:prstGeom prst="rect">
            <a:avLst/>
          </a:prstGeom>
          <a:noFill/>
          <a:ln/>
        </p:spPr>
        <p:txBody>
          <a:bodyPr wrap="square" rtlCol="0" anchor="ctr"/>
          <a:lstStyle/>
          <a:p>
            <a:pPr marL="0" indent="0">
              <a:buNone/>
            </a:pPr>
            <a:r>
              <a:rPr lang="en-US" sz="1050" b="1" dirty="0">
                <a:solidFill>
                  <a:srgbClr val="FFFFFF"/>
                </a:solidFill>
                <a:latin typeface="Century Gothic" panose="020B0502020202020204" pitchFamily="34" charset="0"/>
                <a:ea typeface="Trebuchet MS" pitchFamily="34" charset="-122"/>
                <a:cs typeface="Trebuchet MS" pitchFamily="34" charset="-120"/>
              </a:rPr>
              <a:t>🚩  "We don't do individual therapy here"</a:t>
            </a:r>
            <a:endParaRPr lang="en-US" sz="1050" dirty="0">
              <a:latin typeface="Century Gothic" panose="020B0502020202020204" pitchFamily="34" charset="0"/>
            </a:endParaRPr>
          </a:p>
        </p:txBody>
      </p:sp>
      <p:sp>
        <p:nvSpPr>
          <p:cNvPr id="19" name="Text 17"/>
          <p:cNvSpPr/>
          <p:nvPr/>
        </p:nvSpPr>
        <p:spPr>
          <a:xfrm>
            <a:off x="4782312" y="2724912"/>
            <a:ext cx="4023360" cy="777240"/>
          </a:xfrm>
          <a:prstGeom prst="rect">
            <a:avLst/>
          </a:prstGeom>
          <a:noFill/>
          <a:ln/>
        </p:spPr>
        <p:txBody>
          <a:bodyPr wrap="square" rtlCol="0" anchor="ctr"/>
          <a:lstStyle/>
          <a:p>
            <a:pPr marL="0" indent="0">
              <a:buNone/>
            </a:pPr>
            <a:r>
              <a:rPr lang="en-US" sz="1050" dirty="0">
                <a:solidFill>
                  <a:srgbClr val="1B2A4A"/>
                </a:solidFill>
                <a:highlight>
                  <a:srgbClr val="FFB788"/>
                </a:highlight>
                <a:latin typeface="Century Gothic" panose="020B0502020202020204" pitchFamily="34" charset="0"/>
                <a:ea typeface="Calibri" pitchFamily="34" charset="-122"/>
                <a:cs typeface="Calibri" pitchFamily="34" charset="-120"/>
              </a:rPr>
              <a:t>Districts must provide what your child needs, not just what's most convenient.</a:t>
            </a:r>
            <a:r>
              <a:rPr lang="en-US" sz="1050" dirty="0">
                <a:solidFill>
                  <a:srgbClr val="1B2A4A"/>
                </a:solidFill>
                <a:latin typeface="Century Gothic" panose="020B0502020202020204" pitchFamily="34" charset="0"/>
                <a:ea typeface="Calibri" pitchFamily="34" charset="-122"/>
                <a:cs typeface="Calibri" pitchFamily="34" charset="-120"/>
              </a:rPr>
              <a:t> If research supports individual therapy for fluency, advocate for it.</a:t>
            </a:r>
            <a:endParaRPr lang="en-US" sz="1050" dirty="0">
              <a:latin typeface="Century Gothic" panose="020B0502020202020204" pitchFamily="34" charset="0"/>
            </a:endParaRPr>
          </a:p>
        </p:txBody>
      </p:sp>
      <p:sp>
        <p:nvSpPr>
          <p:cNvPr id="20" name="Shape 18"/>
          <p:cNvSpPr/>
          <p:nvPr/>
        </p:nvSpPr>
        <p:spPr>
          <a:xfrm>
            <a:off x="228600" y="3657600"/>
            <a:ext cx="4206240" cy="1170432"/>
          </a:xfrm>
          <a:prstGeom prst="rect">
            <a:avLst/>
          </a:prstGeom>
          <a:solidFill>
            <a:srgbClr val="FFFFFF"/>
          </a:solidFill>
          <a:ln/>
          <a:effectLst>
            <a:outerShdw blurRad="63500" dist="25400" dir="8100000" algn="bl" rotWithShape="0">
              <a:srgbClr val="000000">
                <a:alpha val="10000"/>
              </a:srgbClr>
            </a:outerShdw>
          </a:effectLst>
        </p:spPr>
        <p:txBody>
          <a:bodyPr/>
          <a:lstStyle/>
          <a:p>
            <a:endParaRPr lang="en-US" dirty="0">
              <a:latin typeface="Century Gothic" panose="020B0502020202020204" pitchFamily="34" charset="0"/>
            </a:endParaRPr>
          </a:p>
        </p:txBody>
      </p:sp>
      <p:sp>
        <p:nvSpPr>
          <p:cNvPr id="21" name="Shape 19"/>
          <p:cNvSpPr/>
          <p:nvPr/>
        </p:nvSpPr>
        <p:spPr>
          <a:xfrm>
            <a:off x="228600" y="3657600"/>
            <a:ext cx="4206240" cy="301752"/>
          </a:xfrm>
          <a:prstGeom prst="rect">
            <a:avLst/>
          </a:prstGeom>
          <a:solidFill>
            <a:srgbClr val="8B0000"/>
          </a:solidFill>
          <a:ln/>
        </p:spPr>
        <p:txBody>
          <a:bodyPr/>
          <a:lstStyle/>
          <a:p>
            <a:endParaRPr lang="en-US" dirty="0">
              <a:latin typeface="Century Gothic" panose="020B0502020202020204" pitchFamily="34" charset="0"/>
            </a:endParaRPr>
          </a:p>
        </p:txBody>
      </p:sp>
      <p:sp>
        <p:nvSpPr>
          <p:cNvPr id="22" name="Text 20"/>
          <p:cNvSpPr/>
          <p:nvPr/>
        </p:nvSpPr>
        <p:spPr>
          <a:xfrm>
            <a:off x="301752" y="3694176"/>
            <a:ext cx="4059936" cy="256032"/>
          </a:xfrm>
          <a:prstGeom prst="rect">
            <a:avLst/>
          </a:prstGeom>
          <a:noFill/>
          <a:ln/>
        </p:spPr>
        <p:txBody>
          <a:bodyPr wrap="square" rtlCol="0" anchor="ctr"/>
          <a:lstStyle/>
          <a:p>
            <a:pPr marL="0" indent="0">
              <a:buNone/>
            </a:pPr>
            <a:r>
              <a:rPr lang="en-US" sz="1050" b="1" dirty="0">
                <a:solidFill>
                  <a:srgbClr val="FFFFFF"/>
                </a:solidFill>
                <a:latin typeface="Century Gothic" panose="020B0502020202020204" pitchFamily="34" charset="0"/>
                <a:ea typeface="Trebuchet MS" pitchFamily="34" charset="-122"/>
                <a:cs typeface="Trebuchet MS" pitchFamily="34" charset="-120"/>
              </a:rPr>
              <a:t>🚩  Rushed meetings / Pressure to sign immediately</a:t>
            </a:r>
            <a:endParaRPr lang="en-US" sz="1050" dirty="0">
              <a:latin typeface="Century Gothic" panose="020B0502020202020204" pitchFamily="34" charset="0"/>
            </a:endParaRPr>
          </a:p>
        </p:txBody>
      </p:sp>
      <p:sp>
        <p:nvSpPr>
          <p:cNvPr id="23" name="Text 21"/>
          <p:cNvSpPr/>
          <p:nvPr/>
        </p:nvSpPr>
        <p:spPr>
          <a:xfrm>
            <a:off x="320040" y="4005072"/>
            <a:ext cx="4023360" cy="777240"/>
          </a:xfrm>
          <a:prstGeom prst="rect">
            <a:avLst/>
          </a:prstGeom>
          <a:noFill/>
          <a:ln/>
        </p:spPr>
        <p:txBody>
          <a:bodyPr wrap="square" rtlCol="0" anchor="ctr"/>
          <a:lstStyle/>
          <a:p>
            <a:pPr marL="0" indent="0">
              <a:buNone/>
            </a:pPr>
            <a:r>
              <a:rPr lang="en-US" sz="1050" dirty="0">
                <a:solidFill>
                  <a:srgbClr val="1B2A4A"/>
                </a:solidFill>
                <a:latin typeface="Century Gothic" panose="020B0502020202020204" pitchFamily="34" charset="0"/>
                <a:ea typeface="Calibri" pitchFamily="34" charset="-122"/>
                <a:cs typeface="Calibri" pitchFamily="34" charset="-120"/>
              </a:rPr>
              <a:t>You have legal time to review. </a:t>
            </a:r>
            <a:r>
              <a:rPr lang="en-US" sz="1050" dirty="0">
                <a:solidFill>
                  <a:srgbClr val="1B2A4A"/>
                </a:solidFill>
                <a:highlight>
                  <a:srgbClr val="FFB788"/>
                </a:highlight>
                <a:latin typeface="Century Gothic" panose="020B0502020202020204" pitchFamily="34" charset="0"/>
                <a:ea typeface="Calibri" pitchFamily="34" charset="-122"/>
                <a:cs typeface="Calibri" pitchFamily="34" charset="-120"/>
              </a:rPr>
              <a:t>A meeting that runs over by 10 minutes and ends with "we just need your signature" is a pressure tactic.</a:t>
            </a:r>
            <a:endParaRPr lang="en-US" sz="1050" dirty="0">
              <a:highlight>
                <a:srgbClr val="FFB788"/>
              </a:highlight>
              <a:latin typeface="Century Gothic" panose="020B0502020202020204" pitchFamily="34" charset="0"/>
            </a:endParaRPr>
          </a:p>
        </p:txBody>
      </p:sp>
      <p:sp>
        <p:nvSpPr>
          <p:cNvPr id="24" name="Shape 22"/>
          <p:cNvSpPr/>
          <p:nvPr/>
        </p:nvSpPr>
        <p:spPr>
          <a:xfrm>
            <a:off x="4690872" y="3657600"/>
            <a:ext cx="4206240" cy="1170432"/>
          </a:xfrm>
          <a:prstGeom prst="rect">
            <a:avLst/>
          </a:prstGeom>
          <a:solidFill>
            <a:srgbClr val="FFFFFF"/>
          </a:solidFill>
          <a:ln/>
          <a:effectLst>
            <a:outerShdw blurRad="63500" dist="25400" dir="8100000" algn="bl" rotWithShape="0">
              <a:srgbClr val="000000">
                <a:alpha val="10000"/>
              </a:srgbClr>
            </a:outerShdw>
          </a:effectLst>
        </p:spPr>
        <p:txBody>
          <a:bodyPr/>
          <a:lstStyle/>
          <a:p>
            <a:endParaRPr lang="en-US" dirty="0">
              <a:latin typeface="Century Gothic" panose="020B0502020202020204" pitchFamily="34" charset="0"/>
            </a:endParaRPr>
          </a:p>
        </p:txBody>
      </p:sp>
      <p:sp>
        <p:nvSpPr>
          <p:cNvPr id="25" name="Shape 23"/>
          <p:cNvSpPr/>
          <p:nvPr/>
        </p:nvSpPr>
        <p:spPr>
          <a:xfrm>
            <a:off x="4690872" y="3657600"/>
            <a:ext cx="4206240" cy="301752"/>
          </a:xfrm>
          <a:prstGeom prst="rect">
            <a:avLst/>
          </a:prstGeom>
          <a:solidFill>
            <a:srgbClr val="8B0000"/>
          </a:solidFill>
          <a:ln/>
        </p:spPr>
        <p:txBody>
          <a:bodyPr/>
          <a:lstStyle/>
          <a:p>
            <a:endParaRPr lang="en-US" dirty="0">
              <a:latin typeface="Century Gothic" panose="020B0502020202020204" pitchFamily="34" charset="0"/>
            </a:endParaRPr>
          </a:p>
        </p:txBody>
      </p:sp>
      <p:sp>
        <p:nvSpPr>
          <p:cNvPr id="26" name="Text 24"/>
          <p:cNvSpPr/>
          <p:nvPr/>
        </p:nvSpPr>
        <p:spPr>
          <a:xfrm>
            <a:off x="4764024" y="3694176"/>
            <a:ext cx="4059936" cy="256032"/>
          </a:xfrm>
          <a:prstGeom prst="rect">
            <a:avLst/>
          </a:prstGeom>
          <a:noFill/>
          <a:ln/>
        </p:spPr>
        <p:txBody>
          <a:bodyPr wrap="square" rtlCol="0" anchor="ctr"/>
          <a:lstStyle/>
          <a:p>
            <a:pPr marL="0" indent="0">
              <a:buNone/>
            </a:pPr>
            <a:r>
              <a:rPr lang="en-US" sz="1050" b="1" dirty="0">
                <a:solidFill>
                  <a:srgbClr val="FFFFFF"/>
                </a:solidFill>
                <a:latin typeface="Century Gothic" panose="020B0502020202020204" pitchFamily="34" charset="0"/>
                <a:ea typeface="Trebuchet MS" pitchFamily="34" charset="-122"/>
                <a:cs typeface="Trebuchet MS" pitchFamily="34" charset="-120"/>
              </a:rPr>
              <a:t>🚩  No data in progress reports</a:t>
            </a:r>
            <a:endParaRPr lang="en-US" sz="1050" dirty="0">
              <a:latin typeface="Century Gothic" panose="020B0502020202020204" pitchFamily="34" charset="0"/>
            </a:endParaRPr>
          </a:p>
        </p:txBody>
      </p:sp>
      <p:sp>
        <p:nvSpPr>
          <p:cNvPr id="27" name="Text 25"/>
          <p:cNvSpPr/>
          <p:nvPr/>
        </p:nvSpPr>
        <p:spPr>
          <a:xfrm>
            <a:off x="4782312" y="4005072"/>
            <a:ext cx="4023360" cy="777240"/>
          </a:xfrm>
          <a:prstGeom prst="rect">
            <a:avLst/>
          </a:prstGeom>
          <a:noFill/>
          <a:ln/>
        </p:spPr>
        <p:txBody>
          <a:bodyPr wrap="square" rtlCol="0" anchor="ctr"/>
          <a:lstStyle/>
          <a:p>
            <a:pPr marL="0" indent="0">
              <a:buNone/>
            </a:pPr>
            <a:r>
              <a:rPr lang="en-US" sz="1050" dirty="0">
                <a:solidFill>
                  <a:srgbClr val="1B2A4A"/>
                </a:solidFill>
                <a:highlight>
                  <a:srgbClr val="FFB788"/>
                </a:highlight>
                <a:latin typeface="Century Gothic" panose="020B0502020202020204" pitchFamily="34" charset="0"/>
                <a:ea typeface="Calibri" pitchFamily="34" charset="-122"/>
                <a:cs typeface="Calibri" pitchFamily="34" charset="-120"/>
              </a:rPr>
              <a:t>"Alex is making progress" is not a progress report.</a:t>
            </a:r>
            <a:r>
              <a:rPr lang="en-US" sz="1050" dirty="0">
                <a:solidFill>
                  <a:srgbClr val="1B2A4A"/>
                </a:solidFill>
                <a:latin typeface="Century Gothic" panose="020B0502020202020204" pitchFamily="34" charset="0"/>
                <a:ea typeface="Calibri" pitchFamily="34" charset="-122"/>
                <a:cs typeface="Calibri" pitchFamily="34" charset="-120"/>
              </a:rPr>
              <a:t> You're entitled to actual measurement data showing movement toward each goal.</a:t>
            </a:r>
            <a:endParaRPr lang="en-US" sz="1050" dirty="0">
              <a:latin typeface="Century Gothic" panose="020B0502020202020204" pitchFamily="34" charset="0"/>
            </a:endParaRPr>
          </a:p>
        </p:txBody>
      </p:sp>
      <p:sp>
        <p:nvSpPr>
          <p:cNvPr id="28" name="Shape 26"/>
          <p:cNvSpPr/>
          <p:nvPr/>
        </p:nvSpPr>
        <p:spPr>
          <a:xfrm>
            <a:off x="228600" y="4721629"/>
            <a:ext cx="8686800" cy="421871"/>
          </a:xfrm>
          <a:prstGeom prst="rect">
            <a:avLst/>
          </a:prstGeom>
          <a:solidFill>
            <a:srgbClr val="028090"/>
          </a:solidFill>
          <a:ln/>
        </p:spPr>
        <p:txBody>
          <a:bodyPr/>
          <a:lstStyle/>
          <a:p>
            <a:endParaRPr lang="en-US" dirty="0">
              <a:latin typeface="Century Gothic" panose="020B0502020202020204" pitchFamily="34" charset="0"/>
            </a:endParaRPr>
          </a:p>
        </p:txBody>
      </p:sp>
      <p:sp>
        <p:nvSpPr>
          <p:cNvPr id="29" name="Text 27"/>
          <p:cNvSpPr/>
          <p:nvPr/>
        </p:nvSpPr>
        <p:spPr>
          <a:xfrm>
            <a:off x="320040" y="4525743"/>
            <a:ext cx="8503920" cy="777240"/>
          </a:xfrm>
          <a:prstGeom prst="rect">
            <a:avLst/>
          </a:prstGeom>
          <a:noFill/>
          <a:ln/>
        </p:spPr>
        <p:txBody>
          <a:bodyPr wrap="square" rtlCol="0" anchor="ctr"/>
          <a:lstStyle/>
          <a:p>
            <a:pPr marL="0" indent="0">
              <a:buNone/>
            </a:pPr>
            <a:r>
              <a:rPr lang="en-US" sz="1000" b="1" dirty="0">
                <a:solidFill>
                  <a:srgbClr val="FFFFFF"/>
                </a:solidFill>
                <a:latin typeface="Century Gothic" panose="020B0502020202020204" pitchFamily="34" charset="0"/>
                <a:ea typeface="Calibri" pitchFamily="34" charset="-122"/>
                <a:cs typeface="Calibri" pitchFamily="34" charset="-120"/>
              </a:rPr>
              <a:t>💡  If something feels wrong, trust your instincts. You can always request another meeting, bring an advocate, or consult </a:t>
            </a:r>
          </a:p>
          <a:p>
            <a:pPr marL="0" indent="0">
              <a:buNone/>
            </a:pPr>
            <a:r>
              <a:rPr lang="en-US" sz="1000" b="1" dirty="0">
                <a:solidFill>
                  <a:srgbClr val="FFFFFF"/>
                </a:solidFill>
                <a:latin typeface="Century Gothic" panose="020B0502020202020204" pitchFamily="34" charset="0"/>
                <a:ea typeface="Calibri" pitchFamily="34" charset="-122"/>
                <a:cs typeface="Calibri" pitchFamily="34" charset="-120"/>
              </a:rPr>
              <a:t>a parent rights organization.</a:t>
            </a:r>
            <a:endParaRPr lang="en-US" sz="1000" dirty="0">
              <a:latin typeface="Century Gothic" panose="020B0502020202020204" pitchFamily="34" charset="0"/>
            </a:endParaRPr>
          </a:p>
        </p:txBody>
      </p:sp>
      <p:pic>
        <p:nvPicPr>
          <p:cNvPr id="30" name="Picture 29">
            <a:extLst>
              <a:ext uri="{FF2B5EF4-FFF2-40B4-BE49-F238E27FC236}">
                <a16:creationId xmlns:a16="http://schemas.microsoft.com/office/drawing/2014/main" id="{3065B872-37D7-20C1-F3A6-991BB2E5E0A4}"/>
              </a:ext>
            </a:extLst>
          </p:cNvPr>
          <p:cNvPicPr>
            <a:picLocks noChangeAspect="1"/>
          </p:cNvPicPr>
          <p:nvPr/>
        </p:nvPicPr>
        <p:blipFill>
          <a:blip r:embed="rId4">
            <a:alphaModFix/>
          </a:blip>
          <a:stretch>
            <a:fillRect/>
          </a:stretch>
        </p:blipFill>
        <p:spPr>
          <a:xfrm>
            <a:off x="8288066" y="4828032"/>
            <a:ext cx="637015" cy="260933"/>
          </a:xfrm>
          <a:prstGeom prst="rect">
            <a:avLst/>
          </a:prstGeom>
        </p:spPr>
      </p:pic>
    </p:spTree>
  </p:cSld>
  <p:clrMapOvr>
    <a:masterClrMapping/>
  </p:clrMapOvr>
  <p:extLst>
    <p:ext uri="{6950BFC3-D8DA-4A85-94F7-54DA5524770B}">
      <p188:commentRel xmlns:p188="http://schemas.microsoft.com/office/powerpoint/2018/8/main" r:id="rId3"/>
    </p:ext>
  </p:extLst>
</p:sld>
</file>

<file path=ppt/slides/slide16.xml><?xml version="1.0" encoding="utf-8"?>
<p:sld xmlns:a="http://schemas.openxmlformats.org/drawingml/2006/main" xmlns:r="http://schemas.openxmlformats.org/officeDocument/2006/relationships" xmlns:p="http://schemas.openxmlformats.org/presentationml/2006/main">
  <p:cSld name="Slide 14">
    <p:bg>
      <p:bgPr>
        <a:solidFill>
          <a:srgbClr val="1B2A4A"/>
        </a:solidFill>
        <a:effectLst/>
      </p:bgPr>
    </p:bg>
    <p:spTree>
      <p:nvGrpSpPr>
        <p:cNvPr id="1" name=""/>
        <p:cNvGrpSpPr/>
        <p:nvPr/>
      </p:nvGrpSpPr>
      <p:grpSpPr>
        <a:xfrm>
          <a:off x="0" y="0"/>
          <a:ext cx="0" cy="0"/>
          <a:chOff x="0" y="0"/>
          <a:chExt cx="0" cy="0"/>
        </a:xfrm>
      </p:grpSpPr>
      <p:sp>
        <p:nvSpPr>
          <p:cNvPr id="2" name="Shape 0"/>
          <p:cNvSpPr/>
          <p:nvPr/>
        </p:nvSpPr>
        <p:spPr>
          <a:xfrm>
            <a:off x="0" y="0"/>
            <a:ext cx="109728" cy="5143500"/>
          </a:xfrm>
          <a:prstGeom prst="rect">
            <a:avLst/>
          </a:prstGeom>
          <a:solidFill>
            <a:srgbClr val="028090"/>
          </a:solidFill>
          <a:ln/>
        </p:spPr>
        <p:txBody>
          <a:bodyPr/>
          <a:lstStyle/>
          <a:p>
            <a:endParaRPr lang="en-US" dirty="0">
              <a:latin typeface="Century Gothic" panose="020B0502020202020204" pitchFamily="34" charset="0"/>
            </a:endParaRPr>
          </a:p>
        </p:txBody>
      </p:sp>
      <p:sp>
        <p:nvSpPr>
          <p:cNvPr id="3" name="Text 1"/>
          <p:cNvSpPr/>
          <p:nvPr/>
        </p:nvSpPr>
        <p:spPr>
          <a:xfrm>
            <a:off x="365760" y="182880"/>
            <a:ext cx="8229600" cy="640080"/>
          </a:xfrm>
          <a:prstGeom prst="rect">
            <a:avLst/>
          </a:prstGeom>
          <a:noFill/>
          <a:ln/>
        </p:spPr>
        <p:txBody>
          <a:bodyPr wrap="square" rtlCol="0" anchor="ctr"/>
          <a:lstStyle/>
          <a:p>
            <a:pPr marL="0" indent="0">
              <a:buNone/>
            </a:pPr>
            <a:r>
              <a:rPr lang="en-US" sz="3400" b="1" dirty="0">
                <a:solidFill>
                  <a:srgbClr val="FFFFFF"/>
                </a:solidFill>
                <a:latin typeface="Century Gothic" panose="020B0502020202020204" pitchFamily="34" charset="0"/>
                <a:ea typeface="Trebuchet MS" pitchFamily="34" charset="-122"/>
                <a:cs typeface="Trebuchet MS" pitchFamily="34" charset="-120"/>
              </a:rPr>
              <a:t>Resources &amp; Next Steps</a:t>
            </a:r>
            <a:endParaRPr lang="en-US" sz="3400" dirty="0">
              <a:latin typeface="Century Gothic" panose="020B0502020202020204" pitchFamily="34" charset="0"/>
            </a:endParaRPr>
          </a:p>
        </p:txBody>
      </p:sp>
      <p:sp>
        <p:nvSpPr>
          <p:cNvPr id="4" name="Shape 2"/>
          <p:cNvSpPr/>
          <p:nvPr/>
        </p:nvSpPr>
        <p:spPr>
          <a:xfrm>
            <a:off x="365760" y="822960"/>
            <a:ext cx="4572000" cy="45720"/>
          </a:xfrm>
          <a:prstGeom prst="rect">
            <a:avLst/>
          </a:prstGeom>
          <a:solidFill>
            <a:srgbClr val="028090"/>
          </a:solidFill>
          <a:ln/>
        </p:spPr>
        <p:txBody>
          <a:bodyPr/>
          <a:lstStyle/>
          <a:p>
            <a:endParaRPr lang="en-US" dirty="0">
              <a:latin typeface="Century Gothic" panose="020B0502020202020204" pitchFamily="34" charset="0"/>
            </a:endParaRPr>
          </a:p>
        </p:txBody>
      </p:sp>
      <p:sp>
        <p:nvSpPr>
          <p:cNvPr id="5" name="Shape 3"/>
          <p:cNvSpPr/>
          <p:nvPr/>
        </p:nvSpPr>
        <p:spPr>
          <a:xfrm>
            <a:off x="365760" y="1005840"/>
            <a:ext cx="5120640" cy="1225296"/>
          </a:xfrm>
          <a:prstGeom prst="rect">
            <a:avLst/>
          </a:prstGeom>
          <a:solidFill>
            <a:srgbClr val="223A5E"/>
          </a:solidFill>
          <a:ln/>
        </p:spPr>
        <p:txBody>
          <a:bodyPr/>
          <a:lstStyle/>
          <a:p>
            <a:endParaRPr lang="en-US" dirty="0">
              <a:latin typeface="Century Gothic" panose="020B0502020202020204" pitchFamily="34" charset="0"/>
            </a:endParaRPr>
          </a:p>
        </p:txBody>
      </p:sp>
      <p:sp>
        <p:nvSpPr>
          <p:cNvPr id="6" name="Shape 4"/>
          <p:cNvSpPr/>
          <p:nvPr/>
        </p:nvSpPr>
        <p:spPr>
          <a:xfrm>
            <a:off x="365760" y="1005840"/>
            <a:ext cx="54864" cy="1225296"/>
          </a:xfrm>
          <a:prstGeom prst="rect">
            <a:avLst/>
          </a:prstGeom>
          <a:solidFill>
            <a:srgbClr val="028090"/>
          </a:solidFill>
          <a:ln/>
        </p:spPr>
        <p:txBody>
          <a:bodyPr/>
          <a:lstStyle/>
          <a:p>
            <a:endParaRPr lang="en-US" dirty="0">
              <a:latin typeface="Century Gothic" panose="020B0502020202020204" pitchFamily="34" charset="0"/>
            </a:endParaRPr>
          </a:p>
        </p:txBody>
      </p:sp>
      <p:sp>
        <p:nvSpPr>
          <p:cNvPr id="7" name="Text 5"/>
          <p:cNvSpPr/>
          <p:nvPr/>
        </p:nvSpPr>
        <p:spPr>
          <a:xfrm>
            <a:off x="502920" y="1225296"/>
            <a:ext cx="4846320" cy="109728"/>
          </a:xfrm>
          <a:prstGeom prst="rect">
            <a:avLst/>
          </a:prstGeom>
          <a:noFill/>
          <a:ln/>
        </p:spPr>
        <p:txBody>
          <a:bodyPr wrap="square" rtlCol="0" anchor="ctr"/>
          <a:lstStyle/>
          <a:p>
            <a:pPr marL="0" indent="0">
              <a:buNone/>
            </a:pPr>
            <a:r>
              <a:rPr lang="en-US" sz="1400" b="1" dirty="0">
                <a:solidFill>
                  <a:srgbClr val="FFFFFF"/>
                </a:solidFill>
                <a:latin typeface="Century Gothic" panose="020B0502020202020204" pitchFamily="34" charset="0"/>
              </a:rPr>
              <a:t>STARS, Stuttering Treatment And Research Society</a:t>
            </a:r>
          </a:p>
          <a:p>
            <a:pPr marL="0" indent="0">
              <a:buNone/>
            </a:pPr>
            <a:r>
              <a:rPr lang="en-US" sz="1400" b="1" dirty="0">
                <a:solidFill>
                  <a:srgbClr val="FFFFFF"/>
                </a:solidFill>
                <a:latin typeface="Century Gothic" panose="020B0502020202020204" pitchFamily="34" charset="0"/>
              </a:rPr>
              <a:t>Nonprofit</a:t>
            </a:r>
            <a:endParaRPr lang="en-US" sz="1400" dirty="0">
              <a:latin typeface="Century Gothic" panose="020B0502020202020204" pitchFamily="34" charset="0"/>
            </a:endParaRPr>
          </a:p>
        </p:txBody>
      </p:sp>
      <p:sp>
        <p:nvSpPr>
          <p:cNvPr id="8" name="Text 6"/>
          <p:cNvSpPr/>
          <p:nvPr/>
        </p:nvSpPr>
        <p:spPr>
          <a:xfrm>
            <a:off x="502920" y="1517904"/>
            <a:ext cx="4846320" cy="256032"/>
          </a:xfrm>
          <a:prstGeom prst="rect">
            <a:avLst/>
          </a:prstGeom>
          <a:noFill/>
          <a:ln/>
        </p:spPr>
        <p:txBody>
          <a:bodyPr wrap="square" rtlCol="0" anchor="ctr"/>
          <a:lstStyle/>
          <a:p>
            <a:pPr marL="0" indent="0">
              <a:buNone/>
            </a:pPr>
            <a:r>
              <a:rPr lang="en-US" sz="1050" dirty="0">
                <a:solidFill>
                  <a:schemeClr val="bg2"/>
                </a:solidFill>
                <a:latin typeface="Century Gothic" panose="020B0502020202020204" pitchFamily="34" charset="0"/>
                <a:ea typeface="Calibri" pitchFamily="34" charset="-122"/>
                <a:cs typeface="Calibri" pitchFamily="34" charset="-120"/>
              </a:rPr>
              <a:t>www.stutteringresearch.org</a:t>
            </a:r>
            <a:endParaRPr lang="en-US" sz="1050" dirty="0">
              <a:solidFill>
                <a:schemeClr val="bg2"/>
              </a:solidFill>
              <a:latin typeface="Century Gothic" panose="020B0502020202020204" pitchFamily="34" charset="0"/>
            </a:endParaRPr>
          </a:p>
        </p:txBody>
      </p:sp>
      <p:sp>
        <p:nvSpPr>
          <p:cNvPr id="9" name="Text 7"/>
          <p:cNvSpPr/>
          <p:nvPr/>
        </p:nvSpPr>
        <p:spPr>
          <a:xfrm>
            <a:off x="502920" y="1773936"/>
            <a:ext cx="4846320" cy="301752"/>
          </a:xfrm>
          <a:prstGeom prst="rect">
            <a:avLst/>
          </a:prstGeom>
          <a:noFill/>
          <a:ln/>
        </p:spPr>
        <p:txBody>
          <a:bodyPr wrap="square" rtlCol="0" anchor="ctr"/>
          <a:lstStyle/>
          <a:p>
            <a:pPr marL="0" indent="0">
              <a:buNone/>
            </a:pPr>
            <a:r>
              <a:rPr lang="en-US" sz="1000" dirty="0">
                <a:solidFill>
                  <a:srgbClr val="F5F0E8"/>
                </a:solidFill>
                <a:latin typeface="Century Gothic" panose="020B0502020202020204" pitchFamily="34" charset="0"/>
                <a:ea typeface="Calibri" pitchFamily="34" charset="-122"/>
                <a:cs typeface="Calibri" pitchFamily="34" charset="-120"/>
              </a:rPr>
              <a:t>Free resources, certified physician and speech language pathologist search (future), and parent guides about stuttering and schools.</a:t>
            </a:r>
            <a:endParaRPr lang="en-US" sz="1000" dirty="0">
              <a:latin typeface="Century Gothic" panose="020B0502020202020204" pitchFamily="34" charset="0"/>
            </a:endParaRPr>
          </a:p>
        </p:txBody>
      </p:sp>
      <p:sp>
        <p:nvSpPr>
          <p:cNvPr id="15" name="Shape 13"/>
          <p:cNvSpPr/>
          <p:nvPr/>
        </p:nvSpPr>
        <p:spPr>
          <a:xfrm>
            <a:off x="365760" y="2587751"/>
            <a:ext cx="5120640" cy="1225296"/>
          </a:xfrm>
          <a:prstGeom prst="rect">
            <a:avLst/>
          </a:prstGeom>
          <a:solidFill>
            <a:srgbClr val="223A5E"/>
          </a:solidFill>
          <a:ln/>
        </p:spPr>
        <p:txBody>
          <a:bodyPr/>
          <a:lstStyle/>
          <a:p>
            <a:endParaRPr lang="en-US" dirty="0">
              <a:latin typeface="Century Gothic" panose="020B0502020202020204" pitchFamily="34" charset="0"/>
            </a:endParaRPr>
          </a:p>
        </p:txBody>
      </p:sp>
      <p:sp>
        <p:nvSpPr>
          <p:cNvPr id="16" name="Shape 14"/>
          <p:cNvSpPr/>
          <p:nvPr/>
        </p:nvSpPr>
        <p:spPr>
          <a:xfrm>
            <a:off x="365760" y="2587751"/>
            <a:ext cx="54864" cy="1225296"/>
          </a:xfrm>
          <a:prstGeom prst="rect">
            <a:avLst/>
          </a:prstGeom>
          <a:solidFill>
            <a:srgbClr val="028090"/>
          </a:solidFill>
          <a:ln/>
        </p:spPr>
        <p:txBody>
          <a:bodyPr/>
          <a:lstStyle/>
          <a:p>
            <a:endParaRPr lang="en-US" dirty="0">
              <a:latin typeface="Century Gothic" panose="020B0502020202020204" pitchFamily="34" charset="0"/>
            </a:endParaRPr>
          </a:p>
        </p:txBody>
      </p:sp>
      <p:sp>
        <p:nvSpPr>
          <p:cNvPr id="17" name="Text 15"/>
          <p:cNvSpPr/>
          <p:nvPr/>
        </p:nvSpPr>
        <p:spPr>
          <a:xfrm>
            <a:off x="502920" y="2571750"/>
            <a:ext cx="4846320" cy="427481"/>
          </a:xfrm>
          <a:prstGeom prst="rect">
            <a:avLst/>
          </a:prstGeom>
          <a:noFill/>
          <a:ln/>
        </p:spPr>
        <p:txBody>
          <a:bodyPr wrap="square" rtlCol="0" anchor="ctr"/>
          <a:lstStyle/>
          <a:p>
            <a:pPr marL="0" indent="0">
              <a:buNone/>
            </a:pPr>
            <a:r>
              <a:rPr lang="en-US" sz="1400" b="1" dirty="0">
                <a:solidFill>
                  <a:srgbClr val="FFFFFF"/>
                </a:solidFill>
                <a:latin typeface="Century Gothic" panose="020B0502020202020204" pitchFamily="34" charset="0"/>
              </a:rPr>
              <a:t>Parent Training &amp; Info Centers</a:t>
            </a:r>
            <a:endParaRPr lang="en-US" sz="1400" dirty="0">
              <a:latin typeface="Century Gothic" panose="020B0502020202020204" pitchFamily="34" charset="0"/>
            </a:endParaRPr>
          </a:p>
        </p:txBody>
      </p:sp>
      <p:sp>
        <p:nvSpPr>
          <p:cNvPr id="18" name="Text 16"/>
          <p:cNvSpPr/>
          <p:nvPr/>
        </p:nvSpPr>
        <p:spPr>
          <a:xfrm>
            <a:off x="502920" y="2916936"/>
            <a:ext cx="4846320" cy="329184"/>
          </a:xfrm>
          <a:prstGeom prst="rect">
            <a:avLst/>
          </a:prstGeom>
          <a:noFill/>
          <a:ln/>
        </p:spPr>
        <p:txBody>
          <a:bodyPr wrap="square" rtlCol="0" anchor="ctr"/>
          <a:lstStyle/>
          <a:p>
            <a:pPr marL="0" indent="0">
              <a:buNone/>
            </a:pPr>
            <a:r>
              <a:rPr lang="en-US" sz="1050" dirty="0">
                <a:solidFill>
                  <a:schemeClr val="bg2"/>
                </a:solidFill>
                <a:latin typeface="Century Gothic" panose="020B0502020202020204" pitchFamily="34" charset="0"/>
                <a:ea typeface="Calibri" pitchFamily="34" charset="-122"/>
                <a:cs typeface="Calibri" pitchFamily="34" charset="-120"/>
              </a:rPr>
              <a:t>www.parentcenterhub.org </a:t>
            </a:r>
            <a:endParaRPr lang="en-US" sz="1050" dirty="0">
              <a:solidFill>
                <a:schemeClr val="bg2"/>
              </a:solidFill>
              <a:latin typeface="Century Gothic" panose="020B0502020202020204" pitchFamily="34" charset="0"/>
            </a:endParaRPr>
          </a:p>
        </p:txBody>
      </p:sp>
      <p:sp>
        <p:nvSpPr>
          <p:cNvPr id="19" name="Text 17"/>
          <p:cNvSpPr/>
          <p:nvPr/>
        </p:nvSpPr>
        <p:spPr>
          <a:xfrm>
            <a:off x="502920" y="3310128"/>
            <a:ext cx="4846320" cy="265175"/>
          </a:xfrm>
          <a:prstGeom prst="rect">
            <a:avLst/>
          </a:prstGeom>
          <a:noFill/>
          <a:ln/>
        </p:spPr>
        <p:txBody>
          <a:bodyPr wrap="square" rtlCol="0" anchor="ctr"/>
          <a:lstStyle/>
          <a:p>
            <a:pPr marL="0" indent="0">
              <a:buNone/>
            </a:pPr>
            <a:r>
              <a:rPr lang="en-US" sz="1000" dirty="0">
                <a:solidFill>
                  <a:srgbClr val="F5F0E8"/>
                </a:solidFill>
                <a:latin typeface="Century Gothic" panose="020B0502020202020204" pitchFamily="34" charset="0"/>
                <a:ea typeface="Calibri" pitchFamily="34" charset="-122"/>
                <a:cs typeface="Calibri" pitchFamily="34" charset="-120"/>
              </a:rPr>
              <a:t> Free IEP support and advocacy. Find your local center by state.</a:t>
            </a:r>
            <a:endParaRPr lang="en-US" sz="1000" dirty="0">
              <a:latin typeface="Century Gothic" panose="020B0502020202020204" pitchFamily="34" charset="0"/>
            </a:endParaRPr>
          </a:p>
        </p:txBody>
      </p:sp>
      <p:sp>
        <p:nvSpPr>
          <p:cNvPr id="24" name="Text 22"/>
          <p:cNvSpPr/>
          <p:nvPr/>
        </p:nvSpPr>
        <p:spPr>
          <a:xfrm>
            <a:off x="502920" y="4114800"/>
            <a:ext cx="4846320" cy="219456"/>
          </a:xfrm>
          <a:prstGeom prst="rect">
            <a:avLst/>
          </a:prstGeom>
          <a:noFill/>
          <a:ln/>
        </p:spPr>
        <p:txBody>
          <a:bodyPr wrap="square" rtlCol="0" anchor="ctr"/>
          <a:lstStyle/>
          <a:p>
            <a:pPr marL="0" indent="0">
              <a:buNone/>
            </a:pPr>
            <a:endParaRPr lang="en-US" sz="1000" dirty="0">
              <a:latin typeface="Century Gothic" panose="020B0502020202020204" pitchFamily="34" charset="0"/>
            </a:endParaRPr>
          </a:p>
        </p:txBody>
      </p:sp>
      <p:sp>
        <p:nvSpPr>
          <p:cNvPr id="25" name="Shape 23"/>
          <p:cNvSpPr/>
          <p:nvPr/>
        </p:nvSpPr>
        <p:spPr>
          <a:xfrm>
            <a:off x="5760720" y="1005840"/>
            <a:ext cx="3154680" cy="3931920"/>
          </a:xfrm>
          <a:prstGeom prst="rect">
            <a:avLst/>
          </a:prstGeom>
          <a:solidFill>
            <a:srgbClr val="028090"/>
          </a:solidFill>
          <a:ln/>
        </p:spPr>
        <p:txBody>
          <a:bodyPr/>
          <a:lstStyle/>
          <a:p>
            <a:endParaRPr lang="en-US" dirty="0">
              <a:latin typeface="Century Gothic" panose="020B0502020202020204" pitchFamily="34" charset="0"/>
            </a:endParaRPr>
          </a:p>
        </p:txBody>
      </p:sp>
      <p:sp>
        <p:nvSpPr>
          <p:cNvPr id="26" name="Text 24"/>
          <p:cNvSpPr/>
          <p:nvPr/>
        </p:nvSpPr>
        <p:spPr>
          <a:xfrm>
            <a:off x="5852160" y="1097280"/>
            <a:ext cx="2971800" cy="411480"/>
          </a:xfrm>
          <a:prstGeom prst="rect">
            <a:avLst/>
          </a:prstGeom>
          <a:noFill/>
          <a:ln/>
        </p:spPr>
        <p:txBody>
          <a:bodyPr wrap="square" rtlCol="0" anchor="ctr"/>
          <a:lstStyle/>
          <a:p>
            <a:pPr marL="0" indent="0">
              <a:buNone/>
            </a:pPr>
            <a:r>
              <a:rPr lang="en-US" sz="1600" b="1" dirty="0">
                <a:solidFill>
                  <a:srgbClr val="FFFFFF"/>
                </a:solidFill>
                <a:latin typeface="Century Gothic" panose="020B0502020202020204" pitchFamily="34" charset="0"/>
                <a:ea typeface="Trebuchet MS" pitchFamily="34" charset="-122"/>
                <a:cs typeface="Trebuchet MS" pitchFamily="34" charset="-120"/>
              </a:rPr>
              <a:t>Your Next Steps</a:t>
            </a:r>
            <a:endParaRPr lang="en-US" sz="1600" dirty="0">
              <a:latin typeface="Century Gothic" panose="020B0502020202020204" pitchFamily="34" charset="0"/>
            </a:endParaRPr>
          </a:p>
        </p:txBody>
      </p:sp>
      <p:sp>
        <p:nvSpPr>
          <p:cNvPr id="27" name="Text 25"/>
          <p:cNvSpPr/>
          <p:nvPr/>
        </p:nvSpPr>
        <p:spPr>
          <a:xfrm>
            <a:off x="5852160" y="1600200"/>
            <a:ext cx="2971800" cy="566928"/>
          </a:xfrm>
          <a:prstGeom prst="rect">
            <a:avLst/>
          </a:prstGeom>
          <a:noFill/>
          <a:ln/>
        </p:spPr>
        <p:txBody>
          <a:bodyPr wrap="square" rtlCol="0" anchor="ctr"/>
          <a:lstStyle/>
          <a:p>
            <a:pPr marL="0" indent="0">
              <a:buNone/>
            </a:pPr>
            <a:r>
              <a:rPr lang="en-US" sz="1100" dirty="0">
                <a:solidFill>
                  <a:srgbClr val="FFFFFF"/>
                </a:solidFill>
                <a:latin typeface="Century Gothic" panose="020B0502020202020204" pitchFamily="34" charset="0"/>
                <a:ea typeface="Calibri" pitchFamily="34" charset="-122"/>
                <a:cs typeface="Calibri" pitchFamily="34" charset="-120"/>
              </a:rPr>
              <a:t>1.  Using this guide, review your child's current IEP</a:t>
            </a:r>
            <a:endParaRPr lang="en-US" sz="1100" dirty="0">
              <a:latin typeface="Century Gothic" panose="020B0502020202020204" pitchFamily="34" charset="0"/>
            </a:endParaRPr>
          </a:p>
        </p:txBody>
      </p:sp>
      <p:sp>
        <p:nvSpPr>
          <p:cNvPr id="28" name="Shape 26"/>
          <p:cNvSpPr/>
          <p:nvPr/>
        </p:nvSpPr>
        <p:spPr>
          <a:xfrm>
            <a:off x="5852160" y="2148840"/>
            <a:ext cx="2834640" cy="18288"/>
          </a:xfrm>
          <a:prstGeom prst="rect">
            <a:avLst/>
          </a:prstGeom>
          <a:solidFill>
            <a:srgbClr val="FFFFFF">
              <a:alpha val="40000"/>
            </a:srgbClr>
          </a:solidFill>
          <a:ln/>
        </p:spPr>
        <p:txBody>
          <a:bodyPr/>
          <a:lstStyle/>
          <a:p>
            <a:endParaRPr lang="en-US" dirty="0">
              <a:latin typeface="Century Gothic" panose="020B0502020202020204" pitchFamily="34" charset="0"/>
            </a:endParaRPr>
          </a:p>
        </p:txBody>
      </p:sp>
      <p:sp>
        <p:nvSpPr>
          <p:cNvPr id="29" name="Text 27"/>
          <p:cNvSpPr/>
          <p:nvPr/>
        </p:nvSpPr>
        <p:spPr>
          <a:xfrm>
            <a:off x="5852160" y="2258568"/>
            <a:ext cx="2971800" cy="566928"/>
          </a:xfrm>
          <a:prstGeom prst="rect">
            <a:avLst/>
          </a:prstGeom>
          <a:noFill/>
          <a:ln/>
        </p:spPr>
        <p:txBody>
          <a:bodyPr wrap="square" rtlCol="0" anchor="ctr"/>
          <a:lstStyle/>
          <a:p>
            <a:pPr marL="0" indent="0">
              <a:buNone/>
            </a:pPr>
            <a:r>
              <a:rPr lang="en-US" sz="1100" dirty="0">
                <a:solidFill>
                  <a:srgbClr val="FFFFFF"/>
                </a:solidFill>
                <a:latin typeface="Century Gothic" panose="020B0502020202020204" pitchFamily="34" charset="0"/>
                <a:ea typeface="Calibri" pitchFamily="34" charset="-122"/>
                <a:cs typeface="Calibri" pitchFamily="34" charset="-120"/>
              </a:rPr>
              <a:t>2.  Write down 3–5 concerns or questions before your next meeting</a:t>
            </a:r>
            <a:endParaRPr lang="en-US" sz="1100" dirty="0">
              <a:latin typeface="Century Gothic" panose="020B0502020202020204" pitchFamily="34" charset="0"/>
            </a:endParaRPr>
          </a:p>
        </p:txBody>
      </p:sp>
      <p:sp>
        <p:nvSpPr>
          <p:cNvPr id="30" name="Shape 28"/>
          <p:cNvSpPr/>
          <p:nvPr/>
        </p:nvSpPr>
        <p:spPr>
          <a:xfrm>
            <a:off x="5852160" y="2807208"/>
            <a:ext cx="2834640" cy="18288"/>
          </a:xfrm>
          <a:prstGeom prst="rect">
            <a:avLst/>
          </a:prstGeom>
          <a:solidFill>
            <a:srgbClr val="FFFFFF">
              <a:alpha val="40000"/>
            </a:srgbClr>
          </a:solidFill>
          <a:ln/>
        </p:spPr>
        <p:txBody>
          <a:bodyPr/>
          <a:lstStyle/>
          <a:p>
            <a:endParaRPr lang="en-US" dirty="0">
              <a:latin typeface="Century Gothic" panose="020B0502020202020204" pitchFamily="34" charset="0"/>
            </a:endParaRPr>
          </a:p>
        </p:txBody>
      </p:sp>
      <p:sp>
        <p:nvSpPr>
          <p:cNvPr id="31" name="Text 29"/>
          <p:cNvSpPr/>
          <p:nvPr/>
        </p:nvSpPr>
        <p:spPr>
          <a:xfrm>
            <a:off x="5852160" y="2916936"/>
            <a:ext cx="2971800" cy="566928"/>
          </a:xfrm>
          <a:prstGeom prst="rect">
            <a:avLst/>
          </a:prstGeom>
          <a:noFill/>
          <a:ln/>
        </p:spPr>
        <p:txBody>
          <a:bodyPr wrap="square" rtlCol="0" anchor="ctr"/>
          <a:lstStyle/>
          <a:p>
            <a:pPr marL="0" indent="0">
              <a:buNone/>
            </a:pPr>
            <a:r>
              <a:rPr lang="en-US" sz="1100" dirty="0">
                <a:solidFill>
                  <a:srgbClr val="FFFFFF"/>
                </a:solidFill>
                <a:latin typeface="Century Gothic" panose="020B0502020202020204" pitchFamily="34" charset="0"/>
                <a:ea typeface="Calibri" pitchFamily="34" charset="-122"/>
                <a:cs typeface="Calibri" pitchFamily="34" charset="-120"/>
              </a:rPr>
              <a:t>3.  Request copies of all assessments and evaluations</a:t>
            </a:r>
            <a:endParaRPr lang="en-US" sz="1100" dirty="0">
              <a:latin typeface="Century Gothic" panose="020B0502020202020204" pitchFamily="34" charset="0"/>
            </a:endParaRPr>
          </a:p>
        </p:txBody>
      </p:sp>
      <p:sp>
        <p:nvSpPr>
          <p:cNvPr id="32" name="Shape 30"/>
          <p:cNvSpPr/>
          <p:nvPr/>
        </p:nvSpPr>
        <p:spPr>
          <a:xfrm>
            <a:off x="5852160" y="3465576"/>
            <a:ext cx="2834640" cy="18288"/>
          </a:xfrm>
          <a:prstGeom prst="rect">
            <a:avLst/>
          </a:prstGeom>
          <a:solidFill>
            <a:srgbClr val="FFFFFF">
              <a:alpha val="40000"/>
            </a:srgbClr>
          </a:solidFill>
          <a:ln/>
        </p:spPr>
        <p:txBody>
          <a:bodyPr/>
          <a:lstStyle/>
          <a:p>
            <a:endParaRPr lang="en-US" dirty="0">
              <a:latin typeface="Century Gothic" panose="020B0502020202020204" pitchFamily="34" charset="0"/>
            </a:endParaRPr>
          </a:p>
        </p:txBody>
      </p:sp>
      <p:sp>
        <p:nvSpPr>
          <p:cNvPr id="33" name="Text 31"/>
          <p:cNvSpPr/>
          <p:nvPr/>
        </p:nvSpPr>
        <p:spPr>
          <a:xfrm>
            <a:off x="5852160" y="3575304"/>
            <a:ext cx="2971800" cy="566928"/>
          </a:xfrm>
          <a:prstGeom prst="rect">
            <a:avLst/>
          </a:prstGeom>
          <a:noFill/>
          <a:ln/>
        </p:spPr>
        <p:txBody>
          <a:bodyPr wrap="square" rtlCol="0" anchor="ctr"/>
          <a:lstStyle/>
          <a:p>
            <a:pPr marL="0" indent="0">
              <a:buNone/>
            </a:pPr>
            <a:r>
              <a:rPr lang="en-US" sz="1100" dirty="0">
                <a:solidFill>
                  <a:srgbClr val="FFFFFF"/>
                </a:solidFill>
                <a:latin typeface="Century Gothic" panose="020B0502020202020204" pitchFamily="34" charset="0"/>
                <a:ea typeface="Calibri" pitchFamily="34" charset="-122"/>
                <a:cs typeface="Calibri" pitchFamily="34" charset="-120"/>
              </a:rPr>
              <a:t>4.  Keep a folder of all IEP documents and correspondence</a:t>
            </a:r>
            <a:endParaRPr lang="en-US" sz="1100" dirty="0">
              <a:latin typeface="Century Gothic" panose="020B0502020202020204" pitchFamily="34" charset="0"/>
            </a:endParaRPr>
          </a:p>
        </p:txBody>
      </p:sp>
      <p:sp>
        <p:nvSpPr>
          <p:cNvPr id="34" name="Shape 32"/>
          <p:cNvSpPr/>
          <p:nvPr/>
        </p:nvSpPr>
        <p:spPr>
          <a:xfrm>
            <a:off x="5852160" y="4123944"/>
            <a:ext cx="2834640" cy="18288"/>
          </a:xfrm>
          <a:prstGeom prst="rect">
            <a:avLst/>
          </a:prstGeom>
          <a:solidFill>
            <a:srgbClr val="FFFFFF">
              <a:alpha val="40000"/>
            </a:srgbClr>
          </a:solidFill>
          <a:ln/>
        </p:spPr>
        <p:txBody>
          <a:bodyPr/>
          <a:lstStyle/>
          <a:p>
            <a:endParaRPr lang="en-US" dirty="0">
              <a:latin typeface="Century Gothic" panose="020B0502020202020204" pitchFamily="34" charset="0"/>
            </a:endParaRPr>
          </a:p>
        </p:txBody>
      </p:sp>
      <p:sp>
        <p:nvSpPr>
          <p:cNvPr id="35" name="Text 33"/>
          <p:cNvSpPr/>
          <p:nvPr/>
        </p:nvSpPr>
        <p:spPr>
          <a:xfrm>
            <a:off x="5852160" y="4233672"/>
            <a:ext cx="2971800" cy="566928"/>
          </a:xfrm>
          <a:prstGeom prst="rect">
            <a:avLst/>
          </a:prstGeom>
          <a:noFill/>
          <a:ln/>
        </p:spPr>
        <p:txBody>
          <a:bodyPr wrap="square" rtlCol="0" anchor="ctr"/>
          <a:lstStyle/>
          <a:p>
            <a:pPr marL="0" indent="0">
              <a:buNone/>
            </a:pPr>
            <a:r>
              <a:rPr lang="en-US" sz="1100" dirty="0">
                <a:solidFill>
                  <a:srgbClr val="FFFFFF"/>
                </a:solidFill>
                <a:latin typeface="Century Gothic" panose="020B0502020202020204" pitchFamily="34" charset="0"/>
                <a:ea typeface="Calibri" pitchFamily="34" charset="-122"/>
                <a:cs typeface="Calibri" pitchFamily="34" charset="-120"/>
              </a:rPr>
              <a:t>5.  Contact your local Parent Training Center for free support</a:t>
            </a:r>
            <a:endParaRPr lang="en-US" sz="1100" dirty="0">
              <a:latin typeface="Century Gothic" panose="020B0502020202020204" pitchFamily="34" charset="0"/>
            </a:endParaRPr>
          </a:p>
        </p:txBody>
      </p:sp>
      <p:sp>
        <p:nvSpPr>
          <p:cNvPr id="36" name="Text 34"/>
          <p:cNvSpPr/>
          <p:nvPr/>
        </p:nvSpPr>
        <p:spPr>
          <a:xfrm>
            <a:off x="365760" y="3877056"/>
            <a:ext cx="5120640" cy="1083564"/>
          </a:xfrm>
          <a:prstGeom prst="rect">
            <a:avLst/>
          </a:prstGeom>
          <a:noFill/>
          <a:ln/>
        </p:spPr>
        <p:txBody>
          <a:bodyPr wrap="square" rtlCol="0" anchor="ctr"/>
          <a:lstStyle/>
          <a:p>
            <a:pPr marL="0" indent="0" algn="ctr">
              <a:buNone/>
            </a:pPr>
            <a:r>
              <a:rPr lang="en-US" sz="2000" b="1" i="1" dirty="0">
                <a:solidFill>
                  <a:srgbClr val="F5F0E8"/>
                </a:solidFill>
                <a:latin typeface="Century Gothic" panose="020B0502020202020204" pitchFamily="34" charset="0"/>
                <a:ea typeface="Trebuchet MS" pitchFamily="34" charset="-122"/>
                <a:cs typeface="Trebuchet MS" pitchFamily="34" charset="-120"/>
              </a:rPr>
              <a:t>You are your child's best advocate.</a:t>
            </a:r>
            <a:endParaRPr lang="en-US" sz="2000" dirty="0">
              <a:latin typeface="Century Gothic" panose="020B0502020202020204" pitchFamily="34" charset="0"/>
            </a:endParaRPr>
          </a:p>
        </p:txBody>
      </p:sp>
      <p:pic>
        <p:nvPicPr>
          <p:cNvPr id="37" name="Picture 36">
            <a:extLst>
              <a:ext uri="{FF2B5EF4-FFF2-40B4-BE49-F238E27FC236}">
                <a16:creationId xmlns:a16="http://schemas.microsoft.com/office/drawing/2014/main" id="{AAC1D3C8-CA44-DBEC-D301-FC339961096B}"/>
              </a:ext>
            </a:extLst>
          </p:cNvPr>
          <p:cNvPicPr>
            <a:picLocks noChangeAspect="1"/>
          </p:cNvPicPr>
          <p:nvPr/>
        </p:nvPicPr>
        <p:blipFill>
          <a:blip r:embed="rId3">
            <a:alphaModFix/>
          </a:blip>
          <a:stretch>
            <a:fillRect/>
          </a:stretch>
        </p:blipFill>
        <p:spPr>
          <a:xfrm>
            <a:off x="8276852" y="4841003"/>
            <a:ext cx="637015" cy="260933"/>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0E8"/>
        </a:solidFill>
        <a:effectLst/>
      </p:bgPr>
    </p:bg>
    <p:spTree>
      <p:nvGrpSpPr>
        <p:cNvPr id="1" name=""/>
        <p:cNvGrpSpPr/>
        <p:nvPr/>
      </p:nvGrpSpPr>
      <p:grpSpPr>
        <a:xfrm>
          <a:off x="0" y="0"/>
          <a:ext cx="0" cy="0"/>
          <a:chOff x="0" y="0"/>
          <a:chExt cx="0" cy="0"/>
        </a:xfrm>
      </p:grpSpPr>
      <p:sp>
        <p:nvSpPr>
          <p:cNvPr id="2" name="Shape 0"/>
          <p:cNvSpPr/>
          <p:nvPr/>
        </p:nvSpPr>
        <p:spPr>
          <a:xfrm>
            <a:off x="0" y="0"/>
            <a:ext cx="9144000" cy="1005840"/>
          </a:xfrm>
          <a:prstGeom prst="rect">
            <a:avLst/>
          </a:prstGeom>
          <a:solidFill>
            <a:srgbClr val="1B2A4A"/>
          </a:solidFill>
          <a:ln/>
        </p:spPr>
        <p:txBody>
          <a:bodyPr/>
          <a:lstStyle/>
          <a:p>
            <a:endParaRPr lang="en-US" dirty="0"/>
          </a:p>
        </p:txBody>
      </p:sp>
      <p:sp>
        <p:nvSpPr>
          <p:cNvPr id="3" name="Text 1"/>
          <p:cNvSpPr/>
          <p:nvPr/>
        </p:nvSpPr>
        <p:spPr>
          <a:xfrm>
            <a:off x="365760" y="91440"/>
            <a:ext cx="8229600" cy="822960"/>
          </a:xfrm>
          <a:prstGeom prst="rect">
            <a:avLst/>
          </a:prstGeom>
          <a:noFill/>
          <a:ln/>
        </p:spPr>
        <p:txBody>
          <a:bodyPr wrap="square" rtlCol="0" anchor="ctr"/>
          <a:lstStyle/>
          <a:p>
            <a:pPr marL="0" indent="0">
              <a:buNone/>
            </a:pPr>
            <a:r>
              <a:rPr lang="en-US" sz="3200" b="1" dirty="0">
                <a:solidFill>
                  <a:srgbClr val="FFFFFF"/>
                </a:solidFill>
                <a:latin typeface="Century Gothic" panose="020B0502020202020204" pitchFamily="34" charset="0"/>
                <a:ea typeface="Trebuchet MS" pitchFamily="34" charset="-122"/>
                <a:cs typeface="Trebuchet MS" pitchFamily="34" charset="-120"/>
              </a:rPr>
              <a:t>What Is an IEP?</a:t>
            </a:r>
            <a:endParaRPr lang="en-US" sz="3200" dirty="0">
              <a:latin typeface="Century Gothic" panose="020B0502020202020204" pitchFamily="34" charset="0"/>
            </a:endParaRPr>
          </a:p>
        </p:txBody>
      </p:sp>
      <p:sp>
        <p:nvSpPr>
          <p:cNvPr id="4" name="Shape 2"/>
          <p:cNvSpPr/>
          <p:nvPr/>
        </p:nvSpPr>
        <p:spPr>
          <a:xfrm>
            <a:off x="274320" y="1188720"/>
            <a:ext cx="5029200" cy="1051560"/>
          </a:xfrm>
          <a:prstGeom prst="rect">
            <a:avLst/>
          </a:prstGeom>
          <a:solidFill>
            <a:srgbClr val="FFFFFF"/>
          </a:solidFill>
          <a:ln/>
          <a:effectLst>
            <a:outerShdw blurRad="76200" dist="25400" dir="8100000" algn="bl" rotWithShape="0">
              <a:srgbClr val="000000">
                <a:alpha val="10000"/>
              </a:srgbClr>
            </a:outerShdw>
          </a:effectLst>
        </p:spPr>
        <p:txBody>
          <a:bodyPr/>
          <a:lstStyle/>
          <a:p>
            <a:endParaRPr lang="en-US" dirty="0"/>
          </a:p>
        </p:txBody>
      </p:sp>
      <p:sp>
        <p:nvSpPr>
          <p:cNvPr id="5" name="Shape 3"/>
          <p:cNvSpPr/>
          <p:nvPr/>
        </p:nvSpPr>
        <p:spPr>
          <a:xfrm>
            <a:off x="274320" y="1188720"/>
            <a:ext cx="73152" cy="1051560"/>
          </a:xfrm>
          <a:prstGeom prst="rect">
            <a:avLst/>
          </a:prstGeom>
          <a:solidFill>
            <a:srgbClr val="028090"/>
          </a:solidFill>
          <a:ln/>
        </p:spPr>
        <p:txBody>
          <a:bodyPr/>
          <a:lstStyle/>
          <a:p>
            <a:endParaRPr lang="en-US" dirty="0"/>
          </a:p>
        </p:txBody>
      </p:sp>
      <p:sp>
        <p:nvSpPr>
          <p:cNvPr id="6" name="Text 4"/>
          <p:cNvSpPr/>
          <p:nvPr/>
        </p:nvSpPr>
        <p:spPr>
          <a:xfrm>
            <a:off x="457200" y="1234440"/>
            <a:ext cx="4754880" cy="320040"/>
          </a:xfrm>
          <a:prstGeom prst="rect">
            <a:avLst/>
          </a:prstGeom>
          <a:noFill/>
          <a:ln/>
        </p:spPr>
        <p:txBody>
          <a:bodyPr wrap="square" rtlCol="0" anchor="ctr"/>
          <a:lstStyle/>
          <a:p>
            <a:pPr marL="0" indent="0">
              <a:buNone/>
            </a:pPr>
            <a:r>
              <a:rPr lang="en-US" sz="1300" b="1" dirty="0">
                <a:solidFill>
                  <a:srgbClr val="1B2A4A"/>
                </a:solidFill>
                <a:latin typeface="Century Gothic" panose="020B0502020202020204" pitchFamily="34" charset="0"/>
                <a:ea typeface="Trebuchet MS" pitchFamily="34" charset="-122"/>
                <a:cs typeface="Trebuchet MS" pitchFamily="34" charset="-120"/>
              </a:rPr>
              <a:t>📄  It's a Legal Document</a:t>
            </a:r>
            <a:endParaRPr lang="en-US" sz="1300" dirty="0">
              <a:latin typeface="Century Gothic" panose="020B0502020202020204" pitchFamily="34" charset="0"/>
            </a:endParaRPr>
          </a:p>
        </p:txBody>
      </p:sp>
      <p:sp>
        <p:nvSpPr>
          <p:cNvPr id="7" name="Text 5"/>
          <p:cNvSpPr/>
          <p:nvPr/>
        </p:nvSpPr>
        <p:spPr>
          <a:xfrm>
            <a:off x="457200" y="1536192"/>
            <a:ext cx="4754880" cy="658368"/>
          </a:xfrm>
          <a:prstGeom prst="rect">
            <a:avLst/>
          </a:prstGeom>
          <a:noFill/>
          <a:ln/>
        </p:spPr>
        <p:txBody>
          <a:bodyPr wrap="square" rtlCol="0" anchor="ctr"/>
          <a:lstStyle/>
          <a:p>
            <a:r>
              <a:rPr lang="en-US" sz="1150" dirty="0">
                <a:latin typeface="Century Gothic" panose="020B0502020202020204" pitchFamily="34" charset="0"/>
              </a:rPr>
              <a:t>An Individualized Education Program (IEP) is a legally binding agreement between you and the school district; it is not just paperwork.</a:t>
            </a:r>
          </a:p>
        </p:txBody>
      </p:sp>
      <p:sp>
        <p:nvSpPr>
          <p:cNvPr id="8" name="Shape 6"/>
          <p:cNvSpPr/>
          <p:nvPr/>
        </p:nvSpPr>
        <p:spPr>
          <a:xfrm>
            <a:off x="274320" y="2423160"/>
            <a:ext cx="5029200" cy="1051560"/>
          </a:xfrm>
          <a:prstGeom prst="rect">
            <a:avLst/>
          </a:prstGeom>
          <a:solidFill>
            <a:srgbClr val="FFFFFF"/>
          </a:solidFill>
          <a:ln/>
          <a:effectLst>
            <a:outerShdw blurRad="76200" dist="25400" dir="8100000" algn="bl" rotWithShape="0">
              <a:srgbClr val="000000">
                <a:alpha val="10000"/>
              </a:srgbClr>
            </a:outerShdw>
          </a:effectLst>
        </p:spPr>
        <p:txBody>
          <a:bodyPr/>
          <a:lstStyle/>
          <a:p>
            <a:endParaRPr lang="en-US" dirty="0"/>
          </a:p>
        </p:txBody>
      </p:sp>
      <p:sp>
        <p:nvSpPr>
          <p:cNvPr id="9" name="Shape 7"/>
          <p:cNvSpPr/>
          <p:nvPr/>
        </p:nvSpPr>
        <p:spPr>
          <a:xfrm>
            <a:off x="274320" y="2423160"/>
            <a:ext cx="73152" cy="1051560"/>
          </a:xfrm>
          <a:prstGeom prst="rect">
            <a:avLst/>
          </a:prstGeom>
          <a:solidFill>
            <a:srgbClr val="028090"/>
          </a:solidFill>
          <a:ln/>
        </p:spPr>
        <p:txBody>
          <a:bodyPr/>
          <a:lstStyle/>
          <a:p>
            <a:endParaRPr lang="en-US" dirty="0"/>
          </a:p>
        </p:txBody>
      </p:sp>
      <p:sp>
        <p:nvSpPr>
          <p:cNvPr id="10" name="Text 8"/>
          <p:cNvSpPr/>
          <p:nvPr/>
        </p:nvSpPr>
        <p:spPr>
          <a:xfrm>
            <a:off x="457200" y="2468880"/>
            <a:ext cx="4754880" cy="320040"/>
          </a:xfrm>
          <a:prstGeom prst="rect">
            <a:avLst/>
          </a:prstGeom>
          <a:noFill/>
          <a:ln/>
        </p:spPr>
        <p:txBody>
          <a:bodyPr wrap="square" rtlCol="0" anchor="ctr"/>
          <a:lstStyle/>
          <a:p>
            <a:pPr marL="0" indent="0">
              <a:buNone/>
            </a:pPr>
            <a:r>
              <a:rPr lang="en-US" sz="1300" b="1" dirty="0">
                <a:solidFill>
                  <a:srgbClr val="1B2A4A"/>
                </a:solidFill>
                <a:latin typeface="Century Gothic" panose="020B0502020202020204" pitchFamily="34" charset="0"/>
                <a:ea typeface="Trebuchet MS" pitchFamily="34" charset="-122"/>
                <a:cs typeface="Trebuchet MS" pitchFamily="34" charset="-120"/>
              </a:rPr>
              <a:t>⚖️  It's Protected by Law</a:t>
            </a:r>
            <a:endParaRPr lang="en-US" sz="1300" dirty="0">
              <a:latin typeface="Century Gothic" panose="020B0502020202020204" pitchFamily="34" charset="0"/>
            </a:endParaRPr>
          </a:p>
        </p:txBody>
      </p:sp>
      <p:sp>
        <p:nvSpPr>
          <p:cNvPr id="11" name="Text 9"/>
          <p:cNvSpPr/>
          <p:nvPr/>
        </p:nvSpPr>
        <p:spPr>
          <a:xfrm>
            <a:off x="457200" y="2770632"/>
            <a:ext cx="4754880" cy="658368"/>
          </a:xfrm>
          <a:prstGeom prst="rect">
            <a:avLst/>
          </a:prstGeom>
          <a:noFill/>
          <a:ln/>
        </p:spPr>
        <p:txBody>
          <a:bodyPr wrap="square" rtlCol="0" anchor="ctr"/>
          <a:lstStyle/>
          <a:p>
            <a:pPr marL="0" indent="0">
              <a:buNone/>
            </a:pPr>
            <a:r>
              <a:rPr lang="en-US" sz="1150" dirty="0">
                <a:solidFill>
                  <a:srgbClr val="3A4F6B"/>
                </a:solidFill>
                <a:latin typeface="Century Gothic" panose="020B0502020202020204" pitchFamily="34" charset="0"/>
                <a:ea typeface="Calibri" pitchFamily="34" charset="-122"/>
                <a:cs typeface="Calibri" pitchFamily="34" charset="-120"/>
              </a:rPr>
              <a:t>Under IDEA (Individuals with Disabilities Education Act), your child has the right to a Free Appropriate Public Education (FAPE).</a:t>
            </a:r>
            <a:endParaRPr lang="en-US" sz="1150" dirty="0">
              <a:latin typeface="Century Gothic" panose="020B0502020202020204" pitchFamily="34" charset="0"/>
            </a:endParaRPr>
          </a:p>
        </p:txBody>
      </p:sp>
      <p:sp>
        <p:nvSpPr>
          <p:cNvPr id="12" name="Shape 10"/>
          <p:cNvSpPr/>
          <p:nvPr/>
        </p:nvSpPr>
        <p:spPr>
          <a:xfrm>
            <a:off x="274320" y="3657600"/>
            <a:ext cx="5029200" cy="1051560"/>
          </a:xfrm>
          <a:prstGeom prst="rect">
            <a:avLst/>
          </a:prstGeom>
          <a:solidFill>
            <a:srgbClr val="FFFFFF"/>
          </a:solidFill>
          <a:ln/>
          <a:effectLst>
            <a:outerShdw blurRad="76200" dist="25400" dir="8100000" algn="bl" rotWithShape="0">
              <a:srgbClr val="000000">
                <a:alpha val="10000"/>
              </a:srgbClr>
            </a:outerShdw>
          </a:effectLst>
        </p:spPr>
        <p:txBody>
          <a:bodyPr/>
          <a:lstStyle/>
          <a:p>
            <a:endParaRPr lang="en-US" dirty="0"/>
          </a:p>
        </p:txBody>
      </p:sp>
      <p:sp>
        <p:nvSpPr>
          <p:cNvPr id="13" name="Shape 11"/>
          <p:cNvSpPr/>
          <p:nvPr/>
        </p:nvSpPr>
        <p:spPr>
          <a:xfrm>
            <a:off x="274320" y="3657600"/>
            <a:ext cx="73152" cy="1051560"/>
          </a:xfrm>
          <a:prstGeom prst="rect">
            <a:avLst/>
          </a:prstGeom>
          <a:solidFill>
            <a:srgbClr val="028090"/>
          </a:solidFill>
          <a:ln/>
        </p:spPr>
        <p:txBody>
          <a:bodyPr/>
          <a:lstStyle/>
          <a:p>
            <a:endParaRPr lang="en-US" dirty="0"/>
          </a:p>
        </p:txBody>
      </p:sp>
      <p:sp>
        <p:nvSpPr>
          <p:cNvPr id="14" name="Text 12"/>
          <p:cNvSpPr/>
          <p:nvPr/>
        </p:nvSpPr>
        <p:spPr>
          <a:xfrm>
            <a:off x="457200" y="3703320"/>
            <a:ext cx="4754880" cy="320040"/>
          </a:xfrm>
          <a:prstGeom prst="rect">
            <a:avLst/>
          </a:prstGeom>
          <a:noFill/>
          <a:ln/>
        </p:spPr>
        <p:txBody>
          <a:bodyPr wrap="square" rtlCol="0" anchor="ctr"/>
          <a:lstStyle/>
          <a:p>
            <a:pPr marL="0" indent="0">
              <a:buNone/>
            </a:pPr>
            <a:r>
              <a:rPr lang="en-US" sz="1300" b="1" dirty="0">
                <a:solidFill>
                  <a:srgbClr val="1B2A4A"/>
                </a:solidFill>
                <a:latin typeface="Century Gothic" panose="020B0502020202020204" pitchFamily="34" charset="0"/>
                <a:ea typeface="Trebuchet MS" pitchFamily="34" charset="-122"/>
                <a:cs typeface="Trebuchet MS" pitchFamily="34" charset="-120"/>
              </a:rPr>
              <a:t>🤝  You Are a Partner</a:t>
            </a:r>
            <a:endParaRPr lang="en-US" sz="1300" dirty="0">
              <a:latin typeface="Century Gothic" panose="020B0502020202020204" pitchFamily="34" charset="0"/>
            </a:endParaRPr>
          </a:p>
        </p:txBody>
      </p:sp>
      <p:sp>
        <p:nvSpPr>
          <p:cNvPr id="15" name="Text 13"/>
          <p:cNvSpPr/>
          <p:nvPr/>
        </p:nvSpPr>
        <p:spPr>
          <a:xfrm>
            <a:off x="457200" y="4005072"/>
            <a:ext cx="4754880" cy="658368"/>
          </a:xfrm>
          <a:prstGeom prst="rect">
            <a:avLst/>
          </a:prstGeom>
          <a:noFill/>
          <a:ln/>
        </p:spPr>
        <p:txBody>
          <a:bodyPr wrap="square" rtlCol="0" anchor="ctr"/>
          <a:lstStyle/>
          <a:p>
            <a:pPr marL="0" indent="0">
              <a:buNone/>
            </a:pPr>
            <a:r>
              <a:rPr lang="en-US" sz="1150" dirty="0">
                <a:solidFill>
                  <a:srgbClr val="3A4F6B"/>
                </a:solidFill>
                <a:latin typeface="Century Gothic" panose="020B0502020202020204" pitchFamily="34" charset="0"/>
                <a:ea typeface="Calibri" pitchFamily="34" charset="-122"/>
                <a:cs typeface="Calibri" pitchFamily="34" charset="-120"/>
              </a:rPr>
              <a:t>You have equal rights as a team member. The school cannot finalize the IEP without your input and consent.</a:t>
            </a:r>
            <a:endParaRPr lang="en-US" sz="1150" dirty="0">
              <a:latin typeface="Century Gothic" panose="020B0502020202020204" pitchFamily="34" charset="0"/>
            </a:endParaRPr>
          </a:p>
        </p:txBody>
      </p:sp>
      <p:sp>
        <p:nvSpPr>
          <p:cNvPr id="16" name="Shape 14"/>
          <p:cNvSpPr/>
          <p:nvPr/>
        </p:nvSpPr>
        <p:spPr>
          <a:xfrm>
            <a:off x="5669280" y="1188720"/>
            <a:ext cx="3200400" cy="3566160"/>
          </a:xfrm>
          <a:prstGeom prst="rect">
            <a:avLst/>
          </a:prstGeom>
          <a:solidFill>
            <a:srgbClr val="1B2A4A"/>
          </a:solidFill>
          <a:ln/>
          <a:effectLst>
            <a:outerShdw blurRad="101600" dist="38100" dir="8100000" algn="bl" rotWithShape="0">
              <a:srgbClr val="000000">
                <a:alpha val="18000"/>
              </a:srgbClr>
            </a:outerShdw>
          </a:effectLst>
        </p:spPr>
        <p:txBody>
          <a:bodyPr/>
          <a:lstStyle/>
          <a:p>
            <a:endParaRPr lang="en-US" dirty="0"/>
          </a:p>
        </p:txBody>
      </p:sp>
      <p:sp>
        <p:nvSpPr>
          <p:cNvPr id="17" name="Text 15"/>
          <p:cNvSpPr/>
          <p:nvPr/>
        </p:nvSpPr>
        <p:spPr>
          <a:xfrm>
            <a:off x="5806440" y="1325880"/>
            <a:ext cx="2926080" cy="365760"/>
          </a:xfrm>
          <a:prstGeom prst="rect">
            <a:avLst/>
          </a:prstGeom>
          <a:noFill/>
          <a:ln/>
        </p:spPr>
        <p:txBody>
          <a:bodyPr wrap="square" rtlCol="0" anchor="ctr"/>
          <a:lstStyle/>
          <a:p>
            <a:pPr marL="0" indent="0">
              <a:buNone/>
            </a:pPr>
            <a:r>
              <a:rPr lang="en-US" sz="1300" b="1" dirty="0">
                <a:solidFill>
                  <a:srgbClr val="028090"/>
                </a:solidFill>
                <a:latin typeface="Century Gothic" panose="020B0502020202020204" pitchFamily="34" charset="0"/>
                <a:ea typeface="Trebuchet MS" pitchFamily="34" charset="-122"/>
                <a:cs typeface="Trebuchet MS" pitchFamily="34" charset="-120"/>
              </a:rPr>
              <a:t>Remember:</a:t>
            </a:r>
            <a:endParaRPr lang="en-US" sz="1300" dirty="0">
              <a:latin typeface="Century Gothic" panose="020B0502020202020204" pitchFamily="34" charset="0"/>
            </a:endParaRPr>
          </a:p>
        </p:txBody>
      </p:sp>
      <p:sp>
        <p:nvSpPr>
          <p:cNvPr id="18" name="Text 16"/>
          <p:cNvSpPr/>
          <p:nvPr/>
        </p:nvSpPr>
        <p:spPr>
          <a:xfrm>
            <a:off x="5806440" y="1737360"/>
            <a:ext cx="2926080" cy="1645920"/>
          </a:xfrm>
          <a:prstGeom prst="rect">
            <a:avLst/>
          </a:prstGeom>
          <a:noFill/>
          <a:ln/>
        </p:spPr>
        <p:txBody>
          <a:bodyPr wrap="square" rtlCol="0" anchor="ctr"/>
          <a:lstStyle/>
          <a:p>
            <a:pPr marL="0" indent="0">
              <a:buNone/>
            </a:pPr>
            <a:r>
              <a:rPr lang="en-US" sz="2200" b="1" dirty="0">
                <a:solidFill>
                  <a:srgbClr val="FFFFFF"/>
                </a:solidFill>
                <a:latin typeface="Century Gothic" panose="020B0502020202020204" pitchFamily="34" charset="0"/>
                <a:ea typeface="Trebuchet MS" pitchFamily="34" charset="-122"/>
                <a:cs typeface="Trebuchet MS" pitchFamily="34" charset="-120"/>
              </a:rPr>
              <a:t>YOU are the</a:t>
            </a:r>
            <a:endParaRPr lang="en-US" sz="2200" dirty="0">
              <a:latin typeface="Century Gothic" panose="020B0502020202020204" pitchFamily="34" charset="0"/>
            </a:endParaRPr>
          </a:p>
          <a:p>
            <a:pPr marL="0" indent="0">
              <a:buNone/>
            </a:pPr>
            <a:r>
              <a:rPr lang="en-US" sz="2200" b="1" dirty="0">
                <a:solidFill>
                  <a:srgbClr val="FFFFFF"/>
                </a:solidFill>
                <a:latin typeface="Century Gothic" panose="020B0502020202020204" pitchFamily="34" charset="0"/>
                <a:ea typeface="Trebuchet MS" pitchFamily="34" charset="-122"/>
                <a:cs typeface="Trebuchet MS" pitchFamily="34" charset="-120"/>
              </a:rPr>
              <a:t>most important</a:t>
            </a:r>
            <a:endParaRPr lang="en-US" sz="2200" dirty="0">
              <a:latin typeface="Century Gothic" panose="020B0502020202020204" pitchFamily="34" charset="0"/>
            </a:endParaRPr>
          </a:p>
          <a:p>
            <a:pPr marL="0" indent="0">
              <a:buNone/>
            </a:pPr>
            <a:r>
              <a:rPr lang="en-US" sz="2200" b="1" dirty="0">
                <a:solidFill>
                  <a:srgbClr val="FFFFFF"/>
                </a:solidFill>
                <a:latin typeface="Century Gothic" panose="020B0502020202020204" pitchFamily="34" charset="0"/>
                <a:ea typeface="Trebuchet MS" pitchFamily="34" charset="-122"/>
                <a:cs typeface="Trebuchet MS" pitchFamily="34" charset="-120"/>
              </a:rPr>
              <a:t>person in the</a:t>
            </a:r>
            <a:endParaRPr lang="en-US" sz="2200" dirty="0">
              <a:latin typeface="Century Gothic" panose="020B0502020202020204" pitchFamily="34" charset="0"/>
            </a:endParaRPr>
          </a:p>
          <a:p>
            <a:pPr marL="0" indent="0">
              <a:buNone/>
            </a:pPr>
            <a:r>
              <a:rPr lang="en-US" sz="2200" b="1" dirty="0">
                <a:solidFill>
                  <a:srgbClr val="FFFFFF"/>
                </a:solidFill>
                <a:latin typeface="Century Gothic" panose="020B0502020202020204" pitchFamily="34" charset="0"/>
                <a:ea typeface="Trebuchet MS" pitchFamily="34" charset="-122"/>
                <a:cs typeface="Trebuchet MS" pitchFamily="34" charset="-120"/>
              </a:rPr>
              <a:t>room.</a:t>
            </a:r>
            <a:endParaRPr lang="en-US" sz="2200" dirty="0">
              <a:latin typeface="Century Gothic" panose="020B0502020202020204" pitchFamily="34" charset="0"/>
            </a:endParaRPr>
          </a:p>
        </p:txBody>
      </p:sp>
      <p:sp>
        <p:nvSpPr>
          <p:cNvPr id="19" name="Text 17"/>
          <p:cNvSpPr/>
          <p:nvPr/>
        </p:nvSpPr>
        <p:spPr>
          <a:xfrm>
            <a:off x="5806440" y="3291840"/>
            <a:ext cx="2926080" cy="1280160"/>
          </a:xfrm>
          <a:prstGeom prst="rect">
            <a:avLst/>
          </a:prstGeom>
          <a:noFill/>
          <a:ln/>
        </p:spPr>
        <p:txBody>
          <a:bodyPr wrap="square" rtlCol="0" anchor="ctr"/>
          <a:lstStyle/>
          <a:p>
            <a:pPr marL="0" indent="0">
              <a:buNone/>
            </a:pPr>
            <a:r>
              <a:rPr lang="en-US" sz="1150" dirty="0">
                <a:solidFill>
                  <a:srgbClr val="F5F0E8"/>
                </a:solidFill>
                <a:latin typeface="Century Gothic" panose="020B0502020202020204" pitchFamily="34" charset="0"/>
                <a:ea typeface="Calibri" pitchFamily="34" charset="-122"/>
                <a:cs typeface="Calibri" pitchFamily="34" charset="-120"/>
              </a:rPr>
              <a:t>No one knows your child like you do. Your observations matter as much as any test score.</a:t>
            </a:r>
            <a:endParaRPr lang="en-US" sz="1150" dirty="0">
              <a:latin typeface="Century Gothic" panose="020B0502020202020204" pitchFamily="34" charset="0"/>
            </a:endParaRPr>
          </a:p>
        </p:txBody>
      </p:sp>
      <p:pic>
        <p:nvPicPr>
          <p:cNvPr id="20" name="Picture 19">
            <a:extLst>
              <a:ext uri="{FF2B5EF4-FFF2-40B4-BE49-F238E27FC236}">
                <a16:creationId xmlns:a16="http://schemas.microsoft.com/office/drawing/2014/main" id="{C60A6DB1-2D9F-4B48-4CB4-8378ED2FBD3A}"/>
              </a:ext>
            </a:extLst>
          </p:cNvPr>
          <p:cNvPicPr>
            <a:picLocks noChangeAspect="1"/>
          </p:cNvPicPr>
          <p:nvPr/>
        </p:nvPicPr>
        <p:blipFill>
          <a:blip r:embed="rId4">
            <a:alphaModFix/>
          </a:blip>
          <a:stretch>
            <a:fillRect/>
          </a:stretch>
        </p:blipFill>
        <p:spPr>
          <a:xfrm>
            <a:off x="8232665" y="4762515"/>
            <a:ext cx="637015" cy="260933"/>
          </a:xfrm>
          <a:prstGeom prst="rect">
            <a:avLst/>
          </a:prstGeom>
        </p:spPr>
      </p:pic>
    </p:spTree>
  </p:cSld>
  <p:clrMapOvr>
    <a:masterClrMapping/>
  </p:clrMapOvr>
  <p:extLst>
    <p:ext uri="{6950BFC3-D8DA-4A85-94F7-54DA5524770B}">
      <p188:commentRel xmlns:p188="http://schemas.microsoft.com/office/powerpoint/2018/8/main" r:id="rId3"/>
    </p:ext>
  </p:extLst>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1005840"/>
          </a:xfrm>
          <a:prstGeom prst="rect">
            <a:avLst/>
          </a:prstGeom>
          <a:solidFill>
            <a:srgbClr val="028090"/>
          </a:solidFill>
          <a:ln/>
        </p:spPr>
        <p:txBody>
          <a:bodyPr/>
          <a:lstStyle/>
          <a:p>
            <a:endParaRPr lang="en-US" dirty="0"/>
          </a:p>
        </p:txBody>
      </p:sp>
      <p:sp>
        <p:nvSpPr>
          <p:cNvPr id="3" name="Text 1"/>
          <p:cNvSpPr/>
          <p:nvPr/>
        </p:nvSpPr>
        <p:spPr>
          <a:xfrm>
            <a:off x="365760" y="91440"/>
            <a:ext cx="8229600" cy="822960"/>
          </a:xfrm>
          <a:prstGeom prst="rect">
            <a:avLst/>
          </a:prstGeom>
          <a:noFill/>
          <a:ln/>
        </p:spPr>
        <p:txBody>
          <a:bodyPr wrap="square" rtlCol="0" anchor="ctr"/>
          <a:lstStyle/>
          <a:p>
            <a:pPr marL="0" indent="0">
              <a:buNone/>
            </a:pPr>
            <a:r>
              <a:rPr lang="en-US" sz="3200" b="1" dirty="0">
                <a:solidFill>
                  <a:srgbClr val="FFFFFF"/>
                </a:solidFill>
                <a:latin typeface="Century Gothic" panose="020B0502020202020204" pitchFamily="34" charset="0"/>
                <a:ea typeface="Trebuchet MS" pitchFamily="34" charset="-122"/>
                <a:cs typeface="Trebuchet MS" pitchFamily="34" charset="-120"/>
              </a:rPr>
              <a:t>Stuttering &amp; IEP Eligibility</a:t>
            </a:r>
            <a:endParaRPr lang="en-US" sz="3200" dirty="0">
              <a:latin typeface="Century Gothic" panose="020B0502020202020204" pitchFamily="34" charset="0"/>
            </a:endParaRPr>
          </a:p>
        </p:txBody>
      </p:sp>
      <p:sp>
        <p:nvSpPr>
          <p:cNvPr id="4" name="Text 2"/>
          <p:cNvSpPr/>
          <p:nvPr/>
        </p:nvSpPr>
        <p:spPr>
          <a:xfrm>
            <a:off x="365760" y="1097280"/>
            <a:ext cx="8412480" cy="594360"/>
          </a:xfrm>
          <a:prstGeom prst="rect">
            <a:avLst/>
          </a:prstGeom>
          <a:noFill/>
          <a:ln/>
        </p:spPr>
        <p:txBody>
          <a:bodyPr wrap="square" rtlCol="0" anchor="ctr"/>
          <a:lstStyle/>
          <a:p>
            <a:pPr marL="0" indent="0">
              <a:buNone/>
            </a:pPr>
            <a:r>
              <a:rPr lang="en-US" sz="1400" i="1" dirty="0">
                <a:solidFill>
                  <a:srgbClr val="1B2A4A"/>
                </a:solidFill>
                <a:latin typeface="Century Gothic" panose="020B0502020202020204" pitchFamily="34" charset="0"/>
                <a:ea typeface="Calibri" pitchFamily="34" charset="-122"/>
                <a:cs typeface="Calibri" pitchFamily="34" charset="-120"/>
              </a:rPr>
              <a:t>A child who stutters may qualify under the “Speech or Language Impairment” (SLI) category.</a:t>
            </a:r>
            <a:endParaRPr lang="en-US" sz="1400" dirty="0">
              <a:latin typeface="Century Gothic" panose="020B0502020202020204" pitchFamily="34" charset="0"/>
            </a:endParaRPr>
          </a:p>
        </p:txBody>
      </p:sp>
      <p:sp>
        <p:nvSpPr>
          <p:cNvPr id="5" name="Shape 3"/>
          <p:cNvSpPr/>
          <p:nvPr/>
        </p:nvSpPr>
        <p:spPr>
          <a:xfrm>
            <a:off x="274320" y="1737360"/>
            <a:ext cx="3931920" cy="411480"/>
          </a:xfrm>
          <a:prstGeom prst="rect">
            <a:avLst/>
          </a:prstGeom>
          <a:solidFill>
            <a:srgbClr val="1B2A4A"/>
          </a:solidFill>
          <a:ln/>
        </p:spPr>
        <p:txBody>
          <a:bodyPr/>
          <a:lstStyle/>
          <a:p>
            <a:endParaRPr lang="en-US" dirty="0"/>
          </a:p>
        </p:txBody>
      </p:sp>
      <p:sp>
        <p:nvSpPr>
          <p:cNvPr id="6" name="Text 4"/>
          <p:cNvSpPr/>
          <p:nvPr/>
        </p:nvSpPr>
        <p:spPr>
          <a:xfrm>
            <a:off x="320040" y="1737360"/>
            <a:ext cx="3840480" cy="411480"/>
          </a:xfrm>
          <a:prstGeom prst="rect">
            <a:avLst/>
          </a:prstGeom>
          <a:noFill/>
          <a:ln/>
        </p:spPr>
        <p:txBody>
          <a:bodyPr wrap="square" rtlCol="0" anchor="ctr"/>
          <a:lstStyle/>
          <a:p>
            <a:pPr marL="0" indent="0">
              <a:buNone/>
            </a:pPr>
            <a:r>
              <a:rPr lang="en-US" sz="1400" b="1" dirty="0">
                <a:solidFill>
                  <a:srgbClr val="FFFFFF"/>
                </a:solidFill>
                <a:latin typeface="Century Gothic" panose="020B0502020202020204" pitchFamily="34" charset="0"/>
                <a:ea typeface="Trebuchet MS" pitchFamily="34" charset="-122"/>
                <a:cs typeface="Trebuchet MS" pitchFamily="34" charset="-120"/>
              </a:rPr>
              <a:t>What Qualifies?</a:t>
            </a:r>
            <a:endParaRPr lang="en-US" sz="1400" dirty="0">
              <a:latin typeface="Century Gothic" panose="020B0502020202020204" pitchFamily="34" charset="0"/>
            </a:endParaRPr>
          </a:p>
        </p:txBody>
      </p:sp>
      <p:sp>
        <p:nvSpPr>
          <p:cNvPr id="7" name="Text 5"/>
          <p:cNvSpPr/>
          <p:nvPr/>
        </p:nvSpPr>
        <p:spPr>
          <a:xfrm>
            <a:off x="320040" y="2212848"/>
            <a:ext cx="3840480" cy="2194560"/>
          </a:xfrm>
          <a:prstGeom prst="rect">
            <a:avLst/>
          </a:prstGeom>
          <a:noFill/>
          <a:ln/>
        </p:spPr>
        <p:txBody>
          <a:bodyPr wrap="square" rtlCol="0" anchor="ctr"/>
          <a:lstStyle/>
          <a:p>
            <a:pPr marL="342900" indent="-342900">
              <a:spcAft>
                <a:spcPts val="400"/>
              </a:spcAft>
              <a:buSzPct val="100000"/>
              <a:buChar char="•"/>
            </a:pPr>
            <a:r>
              <a:rPr lang="en-US" sz="1250" dirty="0">
                <a:solidFill>
                  <a:srgbClr val="1B2A4A"/>
                </a:solidFill>
                <a:latin typeface="Century Gothic" panose="020B0502020202020204" pitchFamily="34" charset="0"/>
                <a:ea typeface="Calibri" pitchFamily="34" charset="-122"/>
                <a:cs typeface="Calibri" pitchFamily="34" charset="-120"/>
              </a:rPr>
              <a:t>Disfluency that disrupts communication</a:t>
            </a:r>
            <a:endParaRPr lang="en-US" sz="1250" dirty="0">
              <a:latin typeface="Century Gothic" panose="020B0502020202020204" pitchFamily="34" charset="0"/>
            </a:endParaRPr>
          </a:p>
          <a:p>
            <a:pPr marL="342900" indent="-342900">
              <a:spcAft>
                <a:spcPts val="400"/>
              </a:spcAft>
              <a:buSzPct val="100000"/>
              <a:buChar char="•"/>
            </a:pPr>
            <a:r>
              <a:rPr lang="en-US" sz="1250" dirty="0">
                <a:solidFill>
                  <a:srgbClr val="1B2A4A"/>
                </a:solidFill>
                <a:latin typeface="Century Gothic" panose="020B0502020202020204" pitchFamily="34" charset="0"/>
                <a:ea typeface="Calibri" pitchFamily="34" charset="-122"/>
                <a:cs typeface="Calibri" pitchFamily="34" charset="-120"/>
              </a:rPr>
              <a:t>Avoidance of words, speaking situations, or class participation</a:t>
            </a:r>
            <a:endParaRPr lang="en-US" sz="1250" dirty="0">
              <a:latin typeface="Century Gothic" panose="020B0502020202020204" pitchFamily="34" charset="0"/>
            </a:endParaRPr>
          </a:p>
          <a:p>
            <a:pPr marL="342900" indent="-342900">
              <a:spcAft>
                <a:spcPts val="400"/>
              </a:spcAft>
              <a:buSzPct val="100000"/>
              <a:buChar char="•"/>
            </a:pPr>
            <a:r>
              <a:rPr lang="en-US" sz="1250" dirty="0">
                <a:solidFill>
                  <a:srgbClr val="1B2A4A"/>
                </a:solidFill>
                <a:latin typeface="Century Gothic" panose="020B0502020202020204" pitchFamily="34" charset="0"/>
                <a:ea typeface="Calibri" pitchFamily="34" charset="-122"/>
                <a:cs typeface="Calibri" pitchFamily="34" charset="-120"/>
              </a:rPr>
              <a:t>Anxiety or frustration related to speaking</a:t>
            </a:r>
            <a:endParaRPr lang="en-US" sz="1250" dirty="0">
              <a:latin typeface="Century Gothic" panose="020B0502020202020204" pitchFamily="34" charset="0"/>
            </a:endParaRPr>
          </a:p>
          <a:p>
            <a:pPr marL="342900" indent="-342900">
              <a:spcAft>
                <a:spcPts val="400"/>
              </a:spcAft>
              <a:buSzPct val="100000"/>
              <a:buChar char="•"/>
            </a:pPr>
            <a:r>
              <a:rPr lang="en-US" sz="1250" dirty="0">
                <a:solidFill>
                  <a:srgbClr val="1B2A4A"/>
                </a:solidFill>
                <a:latin typeface="Century Gothic" panose="020B0502020202020204" pitchFamily="34" charset="0"/>
                <a:ea typeface="Calibri" pitchFamily="34" charset="-122"/>
                <a:cs typeface="Calibri" pitchFamily="34" charset="-120"/>
              </a:rPr>
              <a:t>Impact on social, academic, or functional performance</a:t>
            </a:r>
            <a:endParaRPr lang="en-US" sz="1250" dirty="0">
              <a:latin typeface="Century Gothic" panose="020B0502020202020204" pitchFamily="34" charset="0"/>
            </a:endParaRPr>
          </a:p>
        </p:txBody>
      </p:sp>
      <p:sp>
        <p:nvSpPr>
          <p:cNvPr id="8" name="Shape 6"/>
          <p:cNvSpPr/>
          <p:nvPr/>
        </p:nvSpPr>
        <p:spPr>
          <a:xfrm>
            <a:off x="4937760" y="1737360"/>
            <a:ext cx="3931920" cy="411480"/>
          </a:xfrm>
          <a:prstGeom prst="rect">
            <a:avLst/>
          </a:prstGeom>
          <a:solidFill>
            <a:srgbClr val="028090"/>
          </a:solidFill>
          <a:ln/>
        </p:spPr>
        <p:txBody>
          <a:bodyPr/>
          <a:lstStyle/>
          <a:p>
            <a:endParaRPr lang="en-US" dirty="0"/>
          </a:p>
        </p:txBody>
      </p:sp>
      <p:sp>
        <p:nvSpPr>
          <p:cNvPr id="9" name="Text 7"/>
          <p:cNvSpPr/>
          <p:nvPr/>
        </p:nvSpPr>
        <p:spPr>
          <a:xfrm>
            <a:off x="4983480" y="1737360"/>
            <a:ext cx="3840480" cy="411480"/>
          </a:xfrm>
          <a:prstGeom prst="rect">
            <a:avLst/>
          </a:prstGeom>
          <a:noFill/>
          <a:ln/>
        </p:spPr>
        <p:txBody>
          <a:bodyPr wrap="square" rtlCol="0" anchor="ctr"/>
          <a:lstStyle/>
          <a:p>
            <a:pPr marL="0" indent="0">
              <a:buNone/>
            </a:pPr>
            <a:r>
              <a:rPr lang="en-US" sz="1400" b="1" dirty="0">
                <a:solidFill>
                  <a:srgbClr val="FFFFFF"/>
                </a:solidFill>
                <a:latin typeface="Century Gothic" panose="020B0502020202020204" pitchFamily="34" charset="0"/>
                <a:ea typeface="Trebuchet MS" pitchFamily="34" charset="-122"/>
                <a:cs typeface="Trebuchet MS" pitchFamily="34" charset="-120"/>
              </a:rPr>
              <a:t>The Key Test</a:t>
            </a:r>
            <a:endParaRPr lang="en-US" sz="1400" dirty="0">
              <a:latin typeface="Century Gothic" panose="020B0502020202020204" pitchFamily="34" charset="0"/>
            </a:endParaRPr>
          </a:p>
        </p:txBody>
      </p:sp>
      <p:sp>
        <p:nvSpPr>
          <p:cNvPr id="10" name="Shape 8"/>
          <p:cNvSpPr/>
          <p:nvPr/>
        </p:nvSpPr>
        <p:spPr>
          <a:xfrm>
            <a:off x="4937760" y="2212848"/>
            <a:ext cx="3931920" cy="2194560"/>
          </a:xfrm>
          <a:prstGeom prst="rect">
            <a:avLst/>
          </a:prstGeom>
          <a:solidFill>
            <a:srgbClr val="D6EEF1"/>
          </a:solidFill>
          <a:ln/>
        </p:spPr>
        <p:txBody>
          <a:bodyPr/>
          <a:lstStyle/>
          <a:p>
            <a:endParaRPr lang="en-US" dirty="0"/>
          </a:p>
        </p:txBody>
      </p:sp>
      <p:sp>
        <p:nvSpPr>
          <p:cNvPr id="11" name="Text 9"/>
          <p:cNvSpPr/>
          <p:nvPr/>
        </p:nvSpPr>
        <p:spPr>
          <a:xfrm>
            <a:off x="5029200" y="2267712"/>
            <a:ext cx="3749040" cy="632661"/>
          </a:xfrm>
          <a:prstGeom prst="rect">
            <a:avLst/>
          </a:prstGeom>
          <a:noFill/>
          <a:ln/>
        </p:spPr>
        <p:txBody>
          <a:bodyPr wrap="square" rtlCol="0" anchor="ctr"/>
          <a:lstStyle/>
          <a:p>
            <a:pPr marL="0" indent="0" algn="ctr">
              <a:buNone/>
            </a:pPr>
            <a:r>
              <a:rPr lang="en-US" sz="1600" b="1" dirty="0">
                <a:solidFill>
                  <a:srgbClr val="1B2A4A"/>
                </a:solidFill>
                <a:latin typeface="Century Gothic" panose="020B0502020202020204" pitchFamily="34" charset="0"/>
                <a:ea typeface="Trebuchet MS" pitchFamily="34" charset="-122"/>
                <a:cs typeface="Trebuchet MS" pitchFamily="34" charset="-120"/>
              </a:rPr>
              <a:t>Does the stutter adversely affect</a:t>
            </a:r>
            <a:endParaRPr lang="en-US" sz="1600" dirty="0">
              <a:latin typeface="Century Gothic" panose="020B0502020202020204" pitchFamily="34" charset="0"/>
            </a:endParaRPr>
          </a:p>
          <a:p>
            <a:pPr marL="0" indent="0" algn="ctr">
              <a:buNone/>
            </a:pPr>
            <a:r>
              <a:rPr lang="en-US" sz="1600" b="1" dirty="0">
                <a:solidFill>
                  <a:srgbClr val="1B2A4A"/>
                </a:solidFill>
                <a:latin typeface="Century Gothic" panose="020B0502020202020204" pitchFamily="34" charset="0"/>
                <a:ea typeface="Trebuchet MS" pitchFamily="34" charset="-122"/>
                <a:cs typeface="Trebuchet MS" pitchFamily="34" charset="-120"/>
              </a:rPr>
              <a:t>educational performance?</a:t>
            </a:r>
            <a:endParaRPr lang="en-US" sz="1600" dirty="0">
              <a:latin typeface="Century Gothic" panose="020B0502020202020204" pitchFamily="34" charset="0"/>
            </a:endParaRPr>
          </a:p>
        </p:txBody>
      </p:sp>
      <p:sp>
        <p:nvSpPr>
          <p:cNvPr id="12" name="Text 10"/>
          <p:cNvSpPr/>
          <p:nvPr/>
        </p:nvSpPr>
        <p:spPr>
          <a:xfrm>
            <a:off x="5226431" y="2794959"/>
            <a:ext cx="3307976" cy="1731321"/>
          </a:xfrm>
          <a:prstGeom prst="rect">
            <a:avLst/>
          </a:prstGeom>
          <a:noFill/>
          <a:ln/>
        </p:spPr>
        <p:txBody>
          <a:bodyPr wrap="square" rtlCol="0" anchor="ctr"/>
          <a:lstStyle/>
          <a:p>
            <a:pPr marL="0" indent="0">
              <a:buNone/>
            </a:pPr>
            <a:r>
              <a:rPr lang="en-US" sz="1150" dirty="0">
                <a:solidFill>
                  <a:srgbClr val="1B2A4A"/>
                </a:solidFill>
                <a:latin typeface="Century Gothic" panose="020B0502020202020204" pitchFamily="34" charset="0"/>
                <a:ea typeface="Calibri" pitchFamily="34" charset="-122"/>
                <a:cs typeface="Calibri" pitchFamily="34" charset="-120"/>
              </a:rPr>
              <a:t>"Educational performance" includes not just grades but:</a:t>
            </a:r>
            <a:endParaRPr lang="en-US" sz="1150" dirty="0">
              <a:latin typeface="Century Gothic" panose="020B0502020202020204" pitchFamily="34" charset="0"/>
            </a:endParaRPr>
          </a:p>
          <a:p>
            <a:pPr marL="0" indent="0">
              <a:buNone/>
            </a:pPr>
            <a:endParaRPr lang="en-US" sz="1150" dirty="0">
              <a:latin typeface="Century Gothic" panose="020B0502020202020204" pitchFamily="34" charset="0"/>
            </a:endParaRPr>
          </a:p>
          <a:p>
            <a:pPr marL="0" indent="0">
              <a:buNone/>
            </a:pPr>
            <a:r>
              <a:rPr lang="en-US" sz="1150" dirty="0">
                <a:solidFill>
                  <a:srgbClr val="1B2A4A"/>
                </a:solidFill>
                <a:latin typeface="Century Gothic" panose="020B0502020202020204" pitchFamily="34" charset="0"/>
                <a:ea typeface="Calibri" pitchFamily="34" charset="-122"/>
                <a:cs typeface="Calibri" pitchFamily="34" charset="-120"/>
              </a:rPr>
              <a:t>• Participating in class discussions</a:t>
            </a:r>
            <a:endParaRPr lang="en-US" sz="1150" dirty="0">
              <a:latin typeface="Century Gothic" panose="020B0502020202020204" pitchFamily="34" charset="0"/>
            </a:endParaRPr>
          </a:p>
          <a:p>
            <a:pPr marL="0" indent="0">
              <a:buNone/>
            </a:pPr>
            <a:r>
              <a:rPr lang="en-US" sz="1150" dirty="0">
                <a:solidFill>
                  <a:srgbClr val="1B2A4A"/>
                </a:solidFill>
                <a:latin typeface="Century Gothic" panose="020B0502020202020204" pitchFamily="34" charset="0"/>
                <a:ea typeface="Calibri" pitchFamily="34" charset="-122"/>
                <a:cs typeface="Calibri" pitchFamily="34" charset="-120"/>
              </a:rPr>
              <a:t>• Reading aloud</a:t>
            </a:r>
            <a:endParaRPr lang="en-US" sz="1150" dirty="0">
              <a:latin typeface="Century Gothic" panose="020B0502020202020204" pitchFamily="34" charset="0"/>
            </a:endParaRPr>
          </a:p>
          <a:p>
            <a:r>
              <a:rPr lang="en-US" sz="1150" dirty="0">
                <a:solidFill>
                  <a:srgbClr val="1B2A4A"/>
                </a:solidFill>
                <a:latin typeface="Century Gothic" panose="020B0502020202020204" pitchFamily="34" charset="0"/>
                <a:ea typeface="Calibri" pitchFamily="34" charset="-122"/>
                <a:cs typeface="Calibri" pitchFamily="34" charset="-120"/>
              </a:rPr>
              <a:t>• </a:t>
            </a:r>
            <a:r>
              <a:rPr lang="en-US" sz="1150" dirty="0">
                <a:latin typeface="Century Gothic" panose="020B0502020202020204" pitchFamily="34" charset="0"/>
              </a:rPr>
              <a:t>Taking part in group projects</a:t>
            </a:r>
          </a:p>
          <a:p>
            <a:pPr marL="0" indent="0">
              <a:buNone/>
            </a:pPr>
            <a:r>
              <a:rPr lang="en-US" sz="1150" dirty="0">
                <a:solidFill>
                  <a:srgbClr val="1B2A4A"/>
                </a:solidFill>
                <a:latin typeface="Century Gothic" panose="020B0502020202020204" pitchFamily="34" charset="0"/>
                <a:ea typeface="Calibri" pitchFamily="34" charset="-122"/>
                <a:cs typeface="Calibri" pitchFamily="34" charset="-120"/>
              </a:rPr>
              <a:t>• Social interactions at school</a:t>
            </a:r>
            <a:endParaRPr lang="en-US" sz="1150" dirty="0">
              <a:latin typeface="Century Gothic" panose="020B0502020202020204" pitchFamily="34" charset="0"/>
            </a:endParaRPr>
          </a:p>
          <a:p>
            <a:pPr marL="0" indent="0">
              <a:buNone/>
            </a:pPr>
            <a:r>
              <a:rPr lang="en-US" sz="1150" dirty="0">
                <a:solidFill>
                  <a:srgbClr val="1B2A4A"/>
                </a:solidFill>
                <a:latin typeface="Century Gothic" panose="020B0502020202020204" pitchFamily="34" charset="0"/>
                <a:ea typeface="Calibri" pitchFamily="34" charset="-122"/>
                <a:cs typeface="Calibri" pitchFamily="34" charset="-120"/>
              </a:rPr>
              <a:t>• Emotional wellbeing at school</a:t>
            </a:r>
            <a:endParaRPr lang="en-US" sz="1150" dirty="0">
              <a:latin typeface="Century Gothic" panose="020B0502020202020204" pitchFamily="34" charset="0"/>
            </a:endParaRPr>
          </a:p>
        </p:txBody>
      </p:sp>
      <p:sp>
        <p:nvSpPr>
          <p:cNvPr id="13" name="Shape 11"/>
          <p:cNvSpPr/>
          <p:nvPr/>
        </p:nvSpPr>
        <p:spPr>
          <a:xfrm>
            <a:off x="274320" y="4526280"/>
            <a:ext cx="8595360" cy="411480"/>
          </a:xfrm>
          <a:prstGeom prst="rect">
            <a:avLst/>
          </a:prstGeom>
          <a:solidFill>
            <a:srgbClr val="1B2A4A"/>
          </a:solidFill>
          <a:ln/>
        </p:spPr>
        <p:txBody>
          <a:bodyPr/>
          <a:lstStyle/>
          <a:p>
            <a:endParaRPr lang="en-US" dirty="0"/>
          </a:p>
        </p:txBody>
      </p:sp>
      <p:sp>
        <p:nvSpPr>
          <p:cNvPr id="14" name="Text 12"/>
          <p:cNvSpPr/>
          <p:nvPr/>
        </p:nvSpPr>
        <p:spPr>
          <a:xfrm>
            <a:off x="365760" y="4526280"/>
            <a:ext cx="8412480" cy="411480"/>
          </a:xfrm>
          <a:prstGeom prst="rect">
            <a:avLst/>
          </a:prstGeom>
          <a:noFill/>
          <a:ln/>
        </p:spPr>
        <p:txBody>
          <a:bodyPr wrap="square" rtlCol="0" anchor="ctr"/>
          <a:lstStyle/>
          <a:p>
            <a:pPr marL="0" indent="0">
              <a:buNone/>
            </a:pPr>
            <a:r>
              <a:rPr lang="en-US" sz="1200" dirty="0">
                <a:solidFill>
                  <a:srgbClr val="F5F0E8"/>
                </a:solidFill>
                <a:latin typeface="Century Gothic" panose="020B0502020202020204" pitchFamily="34" charset="0"/>
                <a:ea typeface="Calibri" pitchFamily="34" charset="-122"/>
                <a:cs typeface="Calibri" pitchFamily="34" charset="-120"/>
              </a:rPr>
              <a:t>💡  Tip: Even if your child's grades are fine, stuttering can still qualify them for services if it impacts participation or wellbeing.</a:t>
            </a:r>
            <a:endParaRPr lang="en-US" sz="1200" dirty="0">
              <a:latin typeface="Century Gothic" panose="020B0502020202020204" pitchFamily="34" charset="0"/>
            </a:endParaRPr>
          </a:p>
        </p:txBody>
      </p:sp>
      <p:pic>
        <p:nvPicPr>
          <p:cNvPr id="15" name="Picture 14">
            <a:extLst>
              <a:ext uri="{FF2B5EF4-FFF2-40B4-BE49-F238E27FC236}">
                <a16:creationId xmlns:a16="http://schemas.microsoft.com/office/drawing/2014/main" id="{1A97B9A5-A665-0EBA-2B10-ED2F80BD936C}"/>
              </a:ext>
            </a:extLst>
          </p:cNvPr>
          <p:cNvPicPr>
            <a:picLocks noChangeAspect="1"/>
          </p:cNvPicPr>
          <p:nvPr/>
        </p:nvPicPr>
        <p:blipFill>
          <a:blip r:embed="rId4">
            <a:alphaModFix/>
          </a:blip>
          <a:stretch>
            <a:fillRect/>
          </a:stretch>
        </p:blipFill>
        <p:spPr>
          <a:xfrm>
            <a:off x="8232665" y="4839866"/>
            <a:ext cx="637015" cy="260933"/>
          </a:xfrm>
          <a:prstGeom prst="rect">
            <a:avLst/>
          </a:prstGeom>
        </p:spPr>
      </p:pic>
    </p:spTree>
  </p:cSld>
  <p:clrMapOvr>
    <a:masterClrMapping/>
  </p:clrMapOvr>
  <p:extLst>
    <p:ext uri="{6950BFC3-D8DA-4A85-94F7-54DA5524770B}">
      <p188:commentRel xmlns:p188="http://schemas.microsoft.com/office/powerpoint/2018/8/main" r:id="rId3"/>
    </p:ext>
  </p:extLst>
</p:sld>
</file>

<file path=ppt/slides/slide4.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1005840"/>
          </a:xfrm>
          <a:prstGeom prst="rect">
            <a:avLst/>
          </a:prstGeom>
          <a:solidFill>
            <a:srgbClr val="028090"/>
          </a:solidFill>
          <a:ln/>
        </p:spPr>
        <p:txBody>
          <a:bodyPr/>
          <a:lstStyle/>
          <a:p>
            <a:endParaRPr lang="en-US" dirty="0"/>
          </a:p>
        </p:txBody>
      </p:sp>
      <p:sp>
        <p:nvSpPr>
          <p:cNvPr id="3" name="Text 1"/>
          <p:cNvSpPr/>
          <p:nvPr/>
        </p:nvSpPr>
        <p:spPr>
          <a:xfrm>
            <a:off x="365760" y="91440"/>
            <a:ext cx="8412480" cy="822960"/>
          </a:xfrm>
          <a:prstGeom prst="rect">
            <a:avLst/>
          </a:prstGeom>
          <a:noFill/>
          <a:ln/>
        </p:spPr>
        <p:txBody>
          <a:bodyPr wrap="square" rtlCol="0" anchor="ctr"/>
          <a:lstStyle/>
          <a:p>
            <a:pPr marL="0" indent="0">
              <a:buNone/>
            </a:pPr>
            <a:r>
              <a:rPr lang="en-US" sz="3200" b="1" dirty="0">
                <a:solidFill>
                  <a:srgbClr val="FFFFFF"/>
                </a:solidFill>
                <a:latin typeface="Century Gothic" panose="020B0502020202020204" pitchFamily="34" charset="0"/>
              </a:rPr>
              <a:t>Dual-Diagnosis: Stuttering + ADHD</a:t>
            </a:r>
          </a:p>
        </p:txBody>
      </p:sp>
      <p:sp>
        <p:nvSpPr>
          <p:cNvPr id="4" name="Text 2"/>
          <p:cNvSpPr/>
          <p:nvPr/>
        </p:nvSpPr>
        <p:spPr>
          <a:xfrm>
            <a:off x="365760" y="1097280"/>
            <a:ext cx="8412480" cy="548640"/>
          </a:xfrm>
          <a:prstGeom prst="rect">
            <a:avLst/>
          </a:prstGeom>
          <a:noFill/>
          <a:ln/>
        </p:spPr>
        <p:txBody>
          <a:bodyPr wrap="square" rtlCol="0" anchor="ctr"/>
          <a:lstStyle/>
          <a:p>
            <a:pPr marL="0" indent="0">
              <a:buNone/>
            </a:pPr>
            <a:r>
              <a:rPr lang="en-US" sz="1400" i="1" dirty="0">
                <a:solidFill>
                  <a:srgbClr val="1B2A4A"/>
                </a:solidFill>
                <a:latin typeface="Century Gothic" panose="020B0502020202020204" pitchFamily="34" charset="0"/>
              </a:rPr>
              <a:t>When a child stutters </a:t>
            </a:r>
            <a:r>
              <a:rPr lang="en-US" sz="1400" b="1" dirty="0">
                <a:solidFill>
                  <a:srgbClr val="1B2A4A"/>
                </a:solidFill>
                <a:latin typeface="Century Gothic" panose="020B0502020202020204" pitchFamily="34" charset="0"/>
              </a:rPr>
              <a:t>and</a:t>
            </a:r>
            <a:r>
              <a:rPr lang="en-US" sz="1400" i="1" dirty="0">
                <a:solidFill>
                  <a:srgbClr val="1B2A4A"/>
                </a:solidFill>
                <a:latin typeface="Century Gothic" panose="020B0502020202020204" pitchFamily="34" charset="0"/>
              </a:rPr>
              <a:t> has ADHD (Attention Deficit/Hyperactivity Disorder), both conditions interact and must be addressed together in the IEP.</a:t>
            </a:r>
          </a:p>
        </p:txBody>
      </p:sp>
      <p:sp>
        <p:nvSpPr>
          <p:cNvPr id="5" name="Shape 3"/>
          <p:cNvSpPr/>
          <p:nvPr/>
        </p:nvSpPr>
        <p:spPr>
          <a:xfrm>
            <a:off x="274320" y="1737360"/>
            <a:ext cx="3931920" cy="411480"/>
          </a:xfrm>
          <a:prstGeom prst="rect">
            <a:avLst/>
          </a:prstGeom>
          <a:solidFill>
            <a:srgbClr val="1B2A4A"/>
          </a:solidFill>
          <a:ln/>
        </p:spPr>
        <p:txBody>
          <a:bodyPr/>
          <a:lstStyle/>
          <a:p>
            <a:endParaRPr lang="en-US" dirty="0"/>
          </a:p>
        </p:txBody>
      </p:sp>
      <p:sp>
        <p:nvSpPr>
          <p:cNvPr id="6" name="Text 4"/>
          <p:cNvSpPr/>
          <p:nvPr/>
        </p:nvSpPr>
        <p:spPr>
          <a:xfrm>
            <a:off x="320040" y="1737360"/>
            <a:ext cx="3840480" cy="411480"/>
          </a:xfrm>
          <a:prstGeom prst="rect">
            <a:avLst/>
          </a:prstGeom>
          <a:noFill/>
          <a:ln/>
        </p:spPr>
        <p:txBody>
          <a:bodyPr wrap="square" rtlCol="0" anchor="ctr"/>
          <a:lstStyle/>
          <a:p>
            <a:pPr marL="0" indent="0">
              <a:buNone/>
            </a:pPr>
            <a:r>
              <a:rPr lang="en-US" sz="1400" b="1" dirty="0">
                <a:solidFill>
                  <a:srgbClr val="FFFFFF"/>
                </a:solidFill>
                <a:latin typeface="Century Gothic" panose="020B0502020202020204" pitchFamily="34" charset="0"/>
              </a:rPr>
              <a:t>Understanding the Profile</a:t>
            </a:r>
          </a:p>
        </p:txBody>
      </p:sp>
      <p:sp>
        <p:nvSpPr>
          <p:cNvPr id="7" name="Text 5"/>
          <p:cNvSpPr/>
          <p:nvPr/>
        </p:nvSpPr>
        <p:spPr>
          <a:xfrm>
            <a:off x="320040" y="2212848"/>
            <a:ext cx="3840480" cy="2194560"/>
          </a:xfrm>
          <a:prstGeom prst="rect">
            <a:avLst/>
          </a:prstGeom>
          <a:noFill/>
          <a:ln/>
        </p:spPr>
        <p:txBody>
          <a:bodyPr wrap="square" rtlCol="0" anchor="t"/>
          <a:lstStyle/>
          <a:p>
            <a:pPr marL="342900" indent="-342900">
              <a:spcAft>
                <a:spcPts val="400"/>
              </a:spcAft>
              <a:buChar char="•"/>
            </a:pPr>
            <a:r>
              <a:rPr lang="en-US" sz="1100" dirty="0">
                <a:solidFill>
                  <a:srgbClr val="1B2A4A"/>
                </a:solidFill>
                <a:latin typeface="Century Gothic" panose="020B0502020202020204" pitchFamily="34" charset="0"/>
              </a:rPr>
              <a:t>ADHD affects attention, impulse control, and self-regulation, all of which can worsen stuttering under pressure</a:t>
            </a:r>
          </a:p>
          <a:p>
            <a:pPr marL="342900" indent="-342900">
              <a:spcAft>
                <a:spcPts val="400"/>
              </a:spcAft>
              <a:buChar char="•"/>
            </a:pPr>
            <a:r>
              <a:rPr lang="en-US" sz="1100" dirty="0">
                <a:solidFill>
                  <a:srgbClr val="1B2A4A"/>
                </a:solidFill>
                <a:latin typeface="Century Gothic" panose="020B0502020202020204" pitchFamily="34" charset="0"/>
              </a:rPr>
              <a:t>Rushing to get words out before losing the thought is common, and this increases disfluency</a:t>
            </a:r>
          </a:p>
          <a:p>
            <a:pPr marL="342900" indent="-342900">
              <a:spcAft>
                <a:spcPts val="400"/>
              </a:spcAft>
              <a:buChar char="•"/>
            </a:pPr>
            <a:r>
              <a:rPr lang="en-US" sz="1100" dirty="0">
                <a:solidFill>
                  <a:srgbClr val="1B2A4A"/>
                </a:solidFill>
                <a:latin typeface="Century Gothic" panose="020B0502020202020204" pitchFamily="34" charset="0"/>
              </a:rPr>
              <a:t>Anxiety from stuttering can compound ADHD-related frustration, raising risk of school avoidance</a:t>
            </a:r>
          </a:p>
          <a:p>
            <a:pPr marL="342900" indent="-342900">
              <a:spcAft>
                <a:spcPts val="400"/>
              </a:spcAft>
              <a:buChar char="•"/>
            </a:pPr>
            <a:r>
              <a:rPr lang="en-US" sz="1100" dirty="0">
                <a:solidFill>
                  <a:srgbClr val="1B2A4A"/>
                </a:solidFill>
                <a:latin typeface="Century Gothic" panose="020B0502020202020204" pitchFamily="34" charset="0"/>
              </a:rPr>
              <a:t>Each condition must be evaluated and addressed separately in the IEP; ADHD does not “explain away” stuttering</a:t>
            </a:r>
          </a:p>
        </p:txBody>
      </p:sp>
      <p:sp>
        <p:nvSpPr>
          <p:cNvPr id="8" name="Shape 6"/>
          <p:cNvSpPr/>
          <p:nvPr/>
        </p:nvSpPr>
        <p:spPr>
          <a:xfrm>
            <a:off x="4937760" y="1737360"/>
            <a:ext cx="3931920" cy="411480"/>
          </a:xfrm>
          <a:prstGeom prst="rect">
            <a:avLst/>
          </a:prstGeom>
          <a:solidFill>
            <a:srgbClr val="028090"/>
          </a:solidFill>
          <a:ln/>
        </p:spPr>
        <p:txBody>
          <a:bodyPr/>
          <a:lstStyle/>
          <a:p>
            <a:endParaRPr lang="en-US" dirty="0"/>
          </a:p>
        </p:txBody>
      </p:sp>
      <p:sp>
        <p:nvSpPr>
          <p:cNvPr id="9" name="Text 7"/>
          <p:cNvSpPr/>
          <p:nvPr/>
        </p:nvSpPr>
        <p:spPr>
          <a:xfrm>
            <a:off x="4983480" y="1737360"/>
            <a:ext cx="3840480" cy="411480"/>
          </a:xfrm>
          <a:prstGeom prst="rect">
            <a:avLst/>
          </a:prstGeom>
          <a:noFill/>
          <a:ln/>
        </p:spPr>
        <p:txBody>
          <a:bodyPr wrap="square" rtlCol="0" anchor="ctr"/>
          <a:lstStyle/>
          <a:p>
            <a:pPr marL="0" indent="0">
              <a:buNone/>
            </a:pPr>
            <a:r>
              <a:rPr lang="en-US" sz="1400" b="1" dirty="0">
                <a:solidFill>
                  <a:srgbClr val="FFFFFF"/>
                </a:solidFill>
                <a:latin typeface="Century Gothic" panose="020B0502020202020204" pitchFamily="34" charset="0"/>
              </a:rPr>
              <a:t>IEP Eligibility &amp; Disability Categories</a:t>
            </a:r>
          </a:p>
        </p:txBody>
      </p:sp>
      <p:sp>
        <p:nvSpPr>
          <p:cNvPr id="10" name="Shape 8"/>
          <p:cNvSpPr/>
          <p:nvPr/>
        </p:nvSpPr>
        <p:spPr>
          <a:xfrm>
            <a:off x="4937760" y="2212848"/>
            <a:ext cx="3931920" cy="2194560"/>
          </a:xfrm>
          <a:prstGeom prst="rect">
            <a:avLst/>
          </a:prstGeom>
          <a:solidFill>
            <a:srgbClr val="D6EEF1"/>
          </a:solidFill>
          <a:ln/>
        </p:spPr>
        <p:txBody>
          <a:bodyPr/>
          <a:lstStyle/>
          <a:p>
            <a:endParaRPr lang="en-US" dirty="0"/>
          </a:p>
        </p:txBody>
      </p:sp>
      <p:sp>
        <p:nvSpPr>
          <p:cNvPr id="11" name="Text 9"/>
          <p:cNvSpPr/>
          <p:nvPr/>
        </p:nvSpPr>
        <p:spPr>
          <a:xfrm>
            <a:off x="5029200" y="2267712"/>
            <a:ext cx="3749040" cy="2100000"/>
          </a:xfrm>
          <a:prstGeom prst="rect">
            <a:avLst/>
          </a:prstGeom>
          <a:noFill/>
          <a:ln/>
        </p:spPr>
        <p:txBody>
          <a:bodyPr wrap="square" rtlCol="0" anchor="t"/>
          <a:lstStyle/>
          <a:p>
            <a:pPr marL="0" indent="0">
              <a:buNone/>
            </a:pPr>
            <a:r>
              <a:rPr lang="en-US" sz="1200" b="1" dirty="0">
                <a:solidFill>
                  <a:srgbClr val="028090"/>
                </a:solidFill>
                <a:latin typeface="Century Gothic" panose="020B0502020202020204" pitchFamily="34" charset="0"/>
              </a:rPr>
              <a:t>Primary: Speech or Language Impairment (SLI)</a:t>
            </a:r>
          </a:p>
          <a:p>
            <a:pPr marL="0" indent="0">
              <a:buNone/>
            </a:pPr>
            <a:r>
              <a:rPr lang="en-US" sz="1100" dirty="0">
                <a:solidFill>
                  <a:srgbClr val="1B2A4A"/>
                </a:solidFill>
                <a:latin typeface="Century Gothic" panose="020B0502020202020204" pitchFamily="34" charset="0"/>
              </a:rPr>
              <a:t>Covers the stuttering and must document how it adversely affects participation.</a:t>
            </a:r>
          </a:p>
          <a:p>
            <a:pPr marL="0" indent="0">
              <a:buNone/>
            </a:pPr>
            <a:endParaRPr lang="en-US" sz="1100" dirty="0">
              <a:latin typeface="Century Gothic" panose="020B0502020202020204" pitchFamily="34" charset="0"/>
            </a:endParaRPr>
          </a:p>
          <a:p>
            <a:pPr marL="0" indent="0">
              <a:buNone/>
            </a:pPr>
            <a:r>
              <a:rPr lang="en-US" sz="1200" b="1" dirty="0">
                <a:solidFill>
                  <a:srgbClr val="028090"/>
                </a:solidFill>
                <a:latin typeface="Century Gothic" panose="020B0502020202020204" pitchFamily="34" charset="0"/>
              </a:rPr>
              <a:t>Secondary: Other Health Impairment (OHI)</a:t>
            </a:r>
          </a:p>
          <a:p>
            <a:pPr marL="0" indent="0">
              <a:buNone/>
            </a:pPr>
            <a:r>
              <a:rPr lang="en-US" sz="1100" dirty="0">
                <a:solidFill>
                  <a:srgbClr val="1B2A4A"/>
                </a:solidFill>
                <a:latin typeface="Century Gothic" panose="020B0502020202020204" pitchFamily="34" charset="0"/>
              </a:rPr>
              <a:t>Used for ADHD when educational performance is impacted. Both disabilities require their own goals and services.</a:t>
            </a:r>
          </a:p>
          <a:p>
            <a:pPr marL="0" indent="0">
              <a:buNone/>
            </a:pPr>
            <a:endParaRPr lang="en-US" sz="1100" dirty="0">
              <a:latin typeface="Century Gothic" panose="020B0502020202020204" pitchFamily="34" charset="0"/>
            </a:endParaRPr>
          </a:p>
          <a:p>
            <a:pPr marL="0" indent="0">
              <a:buNone/>
            </a:pPr>
            <a:r>
              <a:rPr lang="en-US" sz="1100" i="1" dirty="0">
                <a:solidFill>
                  <a:srgbClr val="1B2A4A"/>
                </a:solidFill>
                <a:latin typeface="Century Gothic" panose="020B0502020202020204" pitchFamily="34" charset="0"/>
              </a:rPr>
              <a:t>Tip: Ask the team to list both. The IEP should name both conditions so neither gets overlooked.</a:t>
            </a:r>
          </a:p>
        </p:txBody>
      </p:sp>
      <p:sp>
        <p:nvSpPr>
          <p:cNvPr id="13" name="Shape 11"/>
          <p:cNvSpPr/>
          <p:nvPr/>
        </p:nvSpPr>
        <p:spPr>
          <a:xfrm>
            <a:off x="274320" y="4526280"/>
            <a:ext cx="8595360" cy="411480"/>
          </a:xfrm>
          <a:prstGeom prst="rect">
            <a:avLst/>
          </a:prstGeom>
          <a:solidFill>
            <a:srgbClr val="1B2A4A"/>
          </a:solidFill>
          <a:ln/>
        </p:spPr>
        <p:txBody>
          <a:bodyPr/>
          <a:lstStyle/>
          <a:p>
            <a:endParaRPr lang="en-US" dirty="0"/>
          </a:p>
        </p:txBody>
      </p:sp>
      <p:sp>
        <p:nvSpPr>
          <p:cNvPr id="14" name="Text 12"/>
          <p:cNvSpPr/>
          <p:nvPr/>
        </p:nvSpPr>
        <p:spPr>
          <a:xfrm>
            <a:off x="365760" y="4526280"/>
            <a:ext cx="8412480" cy="411480"/>
          </a:xfrm>
          <a:prstGeom prst="rect">
            <a:avLst/>
          </a:prstGeom>
          <a:noFill/>
          <a:ln/>
        </p:spPr>
        <p:txBody>
          <a:bodyPr wrap="square" rtlCol="0" anchor="ctr"/>
          <a:lstStyle/>
          <a:p>
            <a:pPr marL="0" indent="0">
              <a:buNone/>
            </a:pPr>
            <a:r>
              <a:rPr lang="en-US" sz="1200" dirty="0">
                <a:solidFill>
                  <a:srgbClr val="F5F0E8"/>
                </a:solidFill>
                <a:latin typeface="Century Gothic" panose="020B0502020202020204" pitchFamily="34" charset="0"/>
              </a:rPr>
              <a:t>💡  Both conditions must be documented separately, as a dual-diagnosis child deserves a dual-focus IEP.</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1005840"/>
          </a:xfrm>
          <a:prstGeom prst="rect">
            <a:avLst/>
          </a:prstGeom>
          <a:solidFill>
            <a:srgbClr val="028090"/>
          </a:solidFill>
          <a:ln/>
        </p:spPr>
        <p:txBody>
          <a:bodyPr/>
          <a:lstStyle/>
          <a:p>
            <a:endParaRPr lang="en-US" dirty="0"/>
          </a:p>
        </p:txBody>
      </p:sp>
      <p:sp>
        <p:nvSpPr>
          <p:cNvPr id="3" name="Text 1"/>
          <p:cNvSpPr/>
          <p:nvPr/>
        </p:nvSpPr>
        <p:spPr>
          <a:xfrm>
            <a:off x="365760" y="91440"/>
            <a:ext cx="8412480" cy="822960"/>
          </a:xfrm>
          <a:prstGeom prst="rect">
            <a:avLst/>
          </a:prstGeom>
          <a:noFill/>
          <a:ln/>
        </p:spPr>
        <p:txBody>
          <a:bodyPr wrap="square" rtlCol="0" anchor="ctr"/>
          <a:lstStyle/>
          <a:p>
            <a:pPr marL="0" indent="0">
              <a:buNone/>
            </a:pPr>
            <a:r>
              <a:rPr lang="en-US" sz="3200" b="1" dirty="0">
                <a:solidFill>
                  <a:srgbClr val="FFFFFF"/>
                </a:solidFill>
                <a:latin typeface="Century Gothic" panose="020B0502020202020204" pitchFamily="34" charset="0"/>
              </a:rPr>
              <a:t>Stuttering + ADHD: IEP Goals &amp; Classroom Strategies</a:t>
            </a:r>
          </a:p>
        </p:txBody>
      </p:sp>
      <p:sp>
        <p:nvSpPr>
          <p:cNvPr id="4" name="Text 2"/>
          <p:cNvSpPr/>
          <p:nvPr/>
        </p:nvSpPr>
        <p:spPr>
          <a:xfrm>
            <a:off x="365760" y="1097280"/>
            <a:ext cx="8412480" cy="548640"/>
          </a:xfrm>
          <a:prstGeom prst="rect">
            <a:avLst/>
          </a:prstGeom>
          <a:noFill/>
          <a:ln/>
        </p:spPr>
        <p:txBody>
          <a:bodyPr wrap="square" rtlCol="0" anchor="ctr"/>
          <a:lstStyle/>
          <a:p>
            <a:pPr marL="0" indent="0">
              <a:buNone/>
            </a:pPr>
            <a:r>
              <a:rPr lang="en-US" sz="1400" i="1" dirty="0">
                <a:solidFill>
                  <a:srgbClr val="1B2A4A"/>
                </a:solidFill>
                <a:latin typeface="Century Gothic" panose="020B0502020202020204" pitchFamily="34" charset="0"/>
              </a:rPr>
              <a:t>Practical guidance for IEP teams in supporting a child who stutters and has ADHD.</a:t>
            </a:r>
          </a:p>
        </p:txBody>
      </p:sp>
      <p:sp>
        <p:nvSpPr>
          <p:cNvPr id="5" name="Shape 3"/>
          <p:cNvSpPr/>
          <p:nvPr/>
        </p:nvSpPr>
        <p:spPr>
          <a:xfrm>
            <a:off x="274320" y="1737360"/>
            <a:ext cx="3931920" cy="411480"/>
          </a:xfrm>
          <a:prstGeom prst="rect">
            <a:avLst/>
          </a:prstGeom>
          <a:solidFill>
            <a:srgbClr val="1B2A4A"/>
          </a:solidFill>
          <a:ln/>
        </p:spPr>
        <p:txBody>
          <a:bodyPr/>
          <a:lstStyle/>
          <a:p>
            <a:endParaRPr lang="en-US" dirty="0"/>
          </a:p>
        </p:txBody>
      </p:sp>
      <p:sp>
        <p:nvSpPr>
          <p:cNvPr id="6" name="Text 4"/>
          <p:cNvSpPr/>
          <p:nvPr/>
        </p:nvSpPr>
        <p:spPr>
          <a:xfrm>
            <a:off x="320040" y="1737360"/>
            <a:ext cx="3840480" cy="411480"/>
          </a:xfrm>
          <a:prstGeom prst="rect">
            <a:avLst/>
          </a:prstGeom>
          <a:noFill/>
          <a:ln/>
        </p:spPr>
        <p:txBody>
          <a:bodyPr wrap="square" rtlCol="0" anchor="ctr"/>
          <a:lstStyle/>
          <a:p>
            <a:pPr marL="0" indent="0">
              <a:buNone/>
            </a:pPr>
            <a:r>
              <a:rPr lang="en-US" sz="1400" b="1" dirty="0">
                <a:solidFill>
                  <a:srgbClr val="FFFFFF"/>
                </a:solidFill>
                <a:latin typeface="Century Gothic" panose="020B0502020202020204" pitchFamily="34" charset="0"/>
              </a:rPr>
              <a:t>Sample IEP Goals</a:t>
            </a:r>
          </a:p>
        </p:txBody>
      </p:sp>
      <p:sp>
        <p:nvSpPr>
          <p:cNvPr id="7" name="Text 5"/>
          <p:cNvSpPr/>
          <p:nvPr/>
        </p:nvSpPr>
        <p:spPr>
          <a:xfrm>
            <a:off x="320040" y="2212848"/>
            <a:ext cx="3840480" cy="2194560"/>
          </a:xfrm>
          <a:prstGeom prst="rect">
            <a:avLst/>
          </a:prstGeom>
          <a:noFill/>
          <a:ln/>
        </p:spPr>
        <p:txBody>
          <a:bodyPr wrap="square" rtlCol="0" anchor="t"/>
          <a:lstStyle/>
          <a:p>
            <a:pPr marL="0" indent="0">
              <a:buNone/>
            </a:pPr>
            <a:r>
              <a:rPr lang="en-US" sz="1200" b="1" dirty="0">
                <a:solidFill>
                  <a:srgbClr val="028090"/>
                </a:solidFill>
                <a:latin typeface="Century Gothic" panose="020B0502020202020204" pitchFamily="34" charset="0"/>
              </a:rPr>
              <a:t>Fluency Goal (SLI):</a:t>
            </a:r>
          </a:p>
          <a:p>
            <a:pPr marL="0" indent="0">
              <a:buNone/>
            </a:pPr>
            <a:r>
              <a:rPr lang="en-US" sz="1000" dirty="0">
                <a:solidFill>
                  <a:srgbClr val="1B2A4A"/>
                </a:solidFill>
                <a:latin typeface="Century Gothic" panose="020B0502020202020204" pitchFamily="34" charset="0"/>
              </a:rPr>
              <a:t>By June, [child] will use easy onset and pausing strategies in small group settings in 7/10 opportunities, measured by SLP(Speech Language Pathologist) observation.</a:t>
            </a:r>
          </a:p>
          <a:p>
            <a:pPr marL="0" indent="0">
              <a:buNone/>
            </a:pPr>
            <a:endParaRPr lang="en-US" sz="1000" dirty="0">
              <a:latin typeface="Century Gothic" panose="020B0502020202020204" pitchFamily="34" charset="0"/>
            </a:endParaRPr>
          </a:p>
          <a:p>
            <a:pPr marL="0" indent="0">
              <a:buNone/>
            </a:pPr>
            <a:r>
              <a:rPr lang="en-US" sz="1200" b="1" dirty="0">
                <a:solidFill>
                  <a:srgbClr val="028090"/>
                </a:solidFill>
                <a:latin typeface="Century Gothic" panose="020B0502020202020204" pitchFamily="34" charset="0"/>
              </a:rPr>
              <a:t>Self-Regulation Goal (OHI/ADHD):</a:t>
            </a:r>
          </a:p>
          <a:p>
            <a:pPr marL="0" indent="0">
              <a:buNone/>
            </a:pPr>
            <a:r>
              <a:rPr lang="en-US" sz="1000" dirty="0">
                <a:solidFill>
                  <a:srgbClr val="1B2A4A"/>
                </a:solidFill>
                <a:latin typeface="Century Gothic" panose="020B0502020202020204" pitchFamily="34" charset="0"/>
              </a:rPr>
              <a:t>By June, [child] will use a “stop and breathe” strategy before answering in class in 4/5 observed opportunities.</a:t>
            </a:r>
          </a:p>
          <a:p>
            <a:pPr marL="0" indent="0">
              <a:buNone/>
            </a:pPr>
            <a:endParaRPr lang="en-US" sz="1000" dirty="0">
              <a:latin typeface="Century Gothic" panose="020B0502020202020204" pitchFamily="34" charset="0"/>
            </a:endParaRPr>
          </a:p>
          <a:p>
            <a:pPr marL="0" indent="0">
              <a:buNone/>
            </a:pPr>
            <a:r>
              <a:rPr lang="en-US" sz="1200" b="1" dirty="0">
                <a:solidFill>
                  <a:srgbClr val="028090"/>
                </a:solidFill>
                <a:latin typeface="Century Gothic" panose="020B0502020202020204" pitchFamily="34" charset="0"/>
              </a:rPr>
              <a:t>Emotional Wellbeing Goal:</a:t>
            </a:r>
          </a:p>
          <a:p>
            <a:pPr marL="0" indent="0">
              <a:buNone/>
            </a:pPr>
            <a:r>
              <a:rPr lang="en-US" sz="1000" dirty="0">
                <a:solidFill>
                  <a:srgbClr val="1B2A4A"/>
                </a:solidFill>
                <a:latin typeface="Century Gothic" panose="020B0502020202020204" pitchFamily="34" charset="0"/>
              </a:rPr>
              <a:t>By June, [child] will identify and verbalize a coping strategy when feeling anxious about speaking in 3/5 check-ins with the school counselor.</a:t>
            </a:r>
          </a:p>
        </p:txBody>
      </p:sp>
      <p:sp>
        <p:nvSpPr>
          <p:cNvPr id="8" name="Shape 6"/>
          <p:cNvSpPr/>
          <p:nvPr/>
        </p:nvSpPr>
        <p:spPr>
          <a:xfrm>
            <a:off x="4937760" y="1737360"/>
            <a:ext cx="3931920" cy="411480"/>
          </a:xfrm>
          <a:prstGeom prst="rect">
            <a:avLst/>
          </a:prstGeom>
          <a:solidFill>
            <a:srgbClr val="028090"/>
          </a:solidFill>
          <a:ln/>
        </p:spPr>
        <p:txBody>
          <a:bodyPr/>
          <a:lstStyle/>
          <a:p>
            <a:endParaRPr lang="en-US" dirty="0"/>
          </a:p>
        </p:txBody>
      </p:sp>
      <p:sp>
        <p:nvSpPr>
          <p:cNvPr id="9" name="Text 7"/>
          <p:cNvSpPr/>
          <p:nvPr/>
        </p:nvSpPr>
        <p:spPr>
          <a:xfrm>
            <a:off x="4983480" y="1737360"/>
            <a:ext cx="3840480" cy="411480"/>
          </a:xfrm>
          <a:prstGeom prst="rect">
            <a:avLst/>
          </a:prstGeom>
          <a:noFill/>
          <a:ln/>
        </p:spPr>
        <p:txBody>
          <a:bodyPr wrap="square" rtlCol="0" anchor="ctr"/>
          <a:lstStyle/>
          <a:p>
            <a:pPr marL="0" indent="0">
              <a:buNone/>
            </a:pPr>
            <a:r>
              <a:rPr lang="en-US" sz="1400" b="1" dirty="0">
                <a:solidFill>
                  <a:srgbClr val="FFFFFF"/>
                </a:solidFill>
                <a:latin typeface="Century Gothic" panose="020B0502020202020204" pitchFamily="34" charset="0"/>
              </a:rPr>
              <a:t>Classroom Strategies</a:t>
            </a:r>
          </a:p>
        </p:txBody>
      </p:sp>
      <p:sp>
        <p:nvSpPr>
          <p:cNvPr id="10" name="Shape 8"/>
          <p:cNvSpPr/>
          <p:nvPr/>
        </p:nvSpPr>
        <p:spPr>
          <a:xfrm>
            <a:off x="4937760" y="2212848"/>
            <a:ext cx="3931920" cy="2194560"/>
          </a:xfrm>
          <a:prstGeom prst="rect">
            <a:avLst/>
          </a:prstGeom>
          <a:solidFill>
            <a:srgbClr val="D6EEF1"/>
          </a:solidFill>
          <a:ln/>
        </p:spPr>
        <p:txBody>
          <a:bodyPr/>
          <a:lstStyle/>
          <a:p>
            <a:endParaRPr lang="en-US" dirty="0"/>
          </a:p>
        </p:txBody>
      </p:sp>
      <p:sp>
        <p:nvSpPr>
          <p:cNvPr id="11" name="Text 9"/>
          <p:cNvSpPr/>
          <p:nvPr/>
        </p:nvSpPr>
        <p:spPr>
          <a:xfrm>
            <a:off x="5029200" y="2267712"/>
            <a:ext cx="3749040" cy="2100000"/>
          </a:xfrm>
          <a:prstGeom prst="rect">
            <a:avLst/>
          </a:prstGeom>
          <a:noFill/>
          <a:ln/>
        </p:spPr>
        <p:txBody>
          <a:bodyPr wrap="square" rtlCol="0" anchor="t"/>
          <a:lstStyle/>
          <a:p>
            <a:pPr marL="342900" indent="-342900">
              <a:spcAft>
                <a:spcPts val="200"/>
              </a:spcAft>
              <a:buChar char="•"/>
            </a:pPr>
            <a:r>
              <a:rPr lang="en-US" sz="900" dirty="0">
                <a:solidFill>
                  <a:srgbClr val="1B2A4A"/>
                </a:solidFill>
                <a:latin typeface="Century Gothic" panose="020B0502020202020204" pitchFamily="34" charset="0"/>
              </a:rPr>
              <a:t>Give extra wait time, for both ADHD (processing) and stuttering (fluency). Don’t rush or finish sentences.</a:t>
            </a:r>
          </a:p>
          <a:p>
            <a:pPr marL="342900" indent="-342900">
              <a:spcAft>
                <a:spcPts val="200"/>
              </a:spcAft>
              <a:buChar char="•"/>
            </a:pPr>
            <a:r>
              <a:rPr lang="en-US" sz="900" dirty="0">
                <a:solidFill>
                  <a:srgbClr val="1B2A4A"/>
                </a:solidFill>
                <a:latin typeface="Century Gothic" panose="020B0502020202020204" pitchFamily="34" charset="0"/>
              </a:rPr>
              <a:t>No “cold calling.” Let the child volunteer to speak when ready.</a:t>
            </a:r>
          </a:p>
          <a:p>
            <a:pPr marL="342900" indent="-342900">
              <a:spcAft>
                <a:spcPts val="200"/>
              </a:spcAft>
              <a:buChar char="•"/>
            </a:pPr>
            <a:r>
              <a:rPr lang="en-US" sz="900" dirty="0">
                <a:solidFill>
                  <a:srgbClr val="1B2A4A"/>
                </a:solidFill>
                <a:latin typeface="Century Gothic" panose="020B0502020202020204" pitchFamily="34" charset="0"/>
              </a:rPr>
              <a:t>Offer written or pre-recorded alternatives for oral presentations.</a:t>
            </a:r>
          </a:p>
          <a:p>
            <a:pPr marL="342900" indent="-342900">
              <a:spcAft>
                <a:spcPts val="200"/>
              </a:spcAft>
              <a:buChar char="•"/>
            </a:pPr>
            <a:r>
              <a:rPr lang="en-US" sz="900" dirty="0">
                <a:solidFill>
                  <a:srgbClr val="1B2A4A"/>
                </a:solidFill>
                <a:latin typeface="Century Gothic" panose="020B0502020202020204" pitchFamily="34" charset="0"/>
              </a:rPr>
              <a:t>Break multi-step instructions into smaller chunks (ADHD). This also reduces cognitive load that worsens stuttering.</a:t>
            </a:r>
          </a:p>
          <a:p>
            <a:pPr marL="342900" indent="-342900">
              <a:spcAft>
                <a:spcPts val="200"/>
              </a:spcAft>
              <a:buChar char="•"/>
            </a:pPr>
            <a:r>
              <a:rPr lang="en-US" sz="900" dirty="0">
                <a:solidFill>
                  <a:srgbClr val="1B2A4A"/>
                </a:solidFill>
                <a:latin typeface="Century Gothic" panose="020B0502020202020204" pitchFamily="34" charset="0"/>
              </a:rPr>
              <a:t>SLP and special ed teacher should collaborate on a joint support plan with separate goals and coordinated delivery.</a:t>
            </a:r>
          </a:p>
          <a:p>
            <a:pPr marL="342900" indent="-342900">
              <a:spcAft>
                <a:spcPts val="200"/>
              </a:spcAft>
              <a:buChar char="•"/>
            </a:pPr>
            <a:r>
              <a:rPr lang="en-US" sz="900" dirty="0">
                <a:solidFill>
                  <a:srgbClr val="1B2A4A"/>
                </a:solidFill>
                <a:latin typeface="Century Gothic" panose="020B0502020202020204" pitchFamily="34" charset="0"/>
              </a:rPr>
              <a:t>Build in sensory/movement breaks to lower ADHD-related arousal before high-demand speaking tasks.</a:t>
            </a:r>
          </a:p>
        </p:txBody>
      </p:sp>
      <p:sp>
        <p:nvSpPr>
          <p:cNvPr id="13" name="Shape 11"/>
          <p:cNvSpPr/>
          <p:nvPr/>
        </p:nvSpPr>
        <p:spPr>
          <a:xfrm>
            <a:off x="274320" y="4526280"/>
            <a:ext cx="8595360" cy="411480"/>
          </a:xfrm>
          <a:prstGeom prst="rect">
            <a:avLst/>
          </a:prstGeom>
          <a:solidFill>
            <a:srgbClr val="1B2A4A"/>
          </a:solidFill>
          <a:ln/>
        </p:spPr>
        <p:txBody>
          <a:bodyPr/>
          <a:lstStyle/>
          <a:p>
            <a:endParaRPr lang="en-US" dirty="0"/>
          </a:p>
        </p:txBody>
      </p:sp>
      <p:sp>
        <p:nvSpPr>
          <p:cNvPr id="14" name="Text 12"/>
          <p:cNvSpPr/>
          <p:nvPr/>
        </p:nvSpPr>
        <p:spPr>
          <a:xfrm>
            <a:off x="365760" y="4526280"/>
            <a:ext cx="8412480" cy="411480"/>
          </a:xfrm>
          <a:prstGeom prst="rect">
            <a:avLst/>
          </a:prstGeom>
          <a:noFill/>
          <a:ln/>
        </p:spPr>
        <p:txBody>
          <a:bodyPr wrap="square" rtlCol="0" anchor="ctr"/>
          <a:lstStyle/>
          <a:p>
            <a:pPr marL="0" indent="0">
              <a:buNone/>
            </a:pPr>
            <a:r>
              <a:rPr lang="en-US" sz="1200" dirty="0">
                <a:solidFill>
                  <a:srgbClr val="F5F0E8"/>
                </a:solidFill>
                <a:latin typeface="Century Gothic" panose="020B0502020202020204" pitchFamily="34" charset="0"/>
              </a:rPr>
              <a:t>💡  Ask the team: “Does each goal address ONE condition clearly? Who is responsible for each? How will they coordinate?”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4">
    <p:bg>
      <p:bgPr>
        <a:solidFill>
          <a:srgbClr val="F5F0E8"/>
        </a:solidFill>
        <a:effectLst/>
      </p:bgPr>
    </p:bg>
    <p:spTree>
      <p:nvGrpSpPr>
        <p:cNvPr id="1" name=""/>
        <p:cNvGrpSpPr/>
        <p:nvPr/>
      </p:nvGrpSpPr>
      <p:grpSpPr>
        <a:xfrm>
          <a:off x="0" y="0"/>
          <a:ext cx="0" cy="0"/>
          <a:chOff x="0" y="0"/>
          <a:chExt cx="0" cy="0"/>
        </a:xfrm>
      </p:grpSpPr>
      <p:sp>
        <p:nvSpPr>
          <p:cNvPr id="2" name="Shape 0"/>
          <p:cNvSpPr/>
          <p:nvPr/>
        </p:nvSpPr>
        <p:spPr>
          <a:xfrm>
            <a:off x="0" y="0"/>
            <a:ext cx="9144000" cy="1005840"/>
          </a:xfrm>
          <a:prstGeom prst="rect">
            <a:avLst/>
          </a:prstGeom>
          <a:solidFill>
            <a:srgbClr val="1B2A4A"/>
          </a:solidFill>
          <a:ln/>
        </p:spPr>
        <p:txBody>
          <a:bodyPr/>
          <a:lstStyle/>
          <a:p>
            <a:endParaRPr lang="en-US" dirty="0"/>
          </a:p>
        </p:txBody>
      </p:sp>
      <p:sp>
        <p:nvSpPr>
          <p:cNvPr id="3" name="Text 1"/>
          <p:cNvSpPr/>
          <p:nvPr/>
        </p:nvSpPr>
        <p:spPr>
          <a:xfrm>
            <a:off x="365760" y="91440"/>
            <a:ext cx="8229600" cy="822960"/>
          </a:xfrm>
          <a:prstGeom prst="rect">
            <a:avLst/>
          </a:prstGeom>
          <a:noFill/>
          <a:ln/>
        </p:spPr>
        <p:txBody>
          <a:bodyPr wrap="square" rtlCol="0" anchor="ctr"/>
          <a:lstStyle/>
          <a:p>
            <a:pPr marL="0" indent="0">
              <a:buNone/>
            </a:pPr>
            <a:r>
              <a:rPr lang="en-US" sz="3200" b="1" dirty="0">
                <a:solidFill>
                  <a:srgbClr val="FFFFFF"/>
                </a:solidFill>
                <a:latin typeface="Century Gothic" panose="020B0502020202020204" pitchFamily="34" charset="0"/>
                <a:ea typeface="Trebuchet MS" pitchFamily="34" charset="-122"/>
                <a:cs typeface="Trebuchet MS" pitchFamily="34" charset="-120"/>
              </a:rPr>
              <a:t>The IEP Meeting: What to Expect</a:t>
            </a:r>
            <a:endParaRPr lang="en-US" sz="3200" dirty="0">
              <a:latin typeface="Century Gothic" panose="020B0502020202020204" pitchFamily="34" charset="0"/>
            </a:endParaRPr>
          </a:p>
        </p:txBody>
      </p:sp>
      <p:sp>
        <p:nvSpPr>
          <p:cNvPr id="4" name="Text 2"/>
          <p:cNvSpPr/>
          <p:nvPr/>
        </p:nvSpPr>
        <p:spPr>
          <a:xfrm>
            <a:off x="365760" y="1097280"/>
            <a:ext cx="8412480" cy="365760"/>
          </a:xfrm>
          <a:prstGeom prst="rect">
            <a:avLst/>
          </a:prstGeom>
          <a:noFill/>
          <a:ln/>
        </p:spPr>
        <p:txBody>
          <a:bodyPr wrap="square" rtlCol="0" anchor="ctr"/>
          <a:lstStyle/>
          <a:p>
            <a:pPr marL="0" indent="0">
              <a:buNone/>
            </a:pPr>
            <a:r>
              <a:rPr lang="en-US" sz="1300" i="1" dirty="0">
                <a:solidFill>
                  <a:srgbClr val="1B2A4A"/>
                </a:solidFill>
                <a:latin typeface="Century Gothic" panose="020B0502020202020204" pitchFamily="34" charset="0"/>
                <a:ea typeface="Calibri" pitchFamily="34" charset="-122"/>
                <a:cs typeface="Calibri" pitchFamily="34" charset="-120"/>
              </a:rPr>
              <a:t>A good IEP meeting follows this order — and so should the document:</a:t>
            </a:r>
            <a:endParaRPr lang="en-US" sz="1300" dirty="0">
              <a:latin typeface="Century Gothic" panose="020B0502020202020204" pitchFamily="34" charset="0"/>
            </a:endParaRPr>
          </a:p>
        </p:txBody>
      </p:sp>
      <p:sp>
        <p:nvSpPr>
          <p:cNvPr id="5" name="Shape 3"/>
          <p:cNvSpPr/>
          <p:nvPr/>
        </p:nvSpPr>
        <p:spPr>
          <a:xfrm>
            <a:off x="2176272" y="2148840"/>
            <a:ext cx="246888" cy="73152"/>
          </a:xfrm>
          <a:prstGeom prst="rect">
            <a:avLst/>
          </a:prstGeom>
          <a:solidFill>
            <a:srgbClr val="028090"/>
          </a:solidFill>
          <a:ln/>
        </p:spPr>
        <p:txBody>
          <a:bodyPr/>
          <a:lstStyle/>
          <a:p>
            <a:endParaRPr lang="en-US" dirty="0"/>
          </a:p>
        </p:txBody>
      </p:sp>
      <p:sp>
        <p:nvSpPr>
          <p:cNvPr id="6" name="Text 4"/>
          <p:cNvSpPr/>
          <p:nvPr/>
        </p:nvSpPr>
        <p:spPr>
          <a:xfrm>
            <a:off x="2331720" y="1965960"/>
            <a:ext cx="274320" cy="365760"/>
          </a:xfrm>
          <a:prstGeom prst="rect">
            <a:avLst/>
          </a:prstGeom>
          <a:noFill/>
          <a:ln/>
        </p:spPr>
        <p:txBody>
          <a:bodyPr wrap="square" rtlCol="0" anchor="ctr"/>
          <a:lstStyle/>
          <a:p>
            <a:pPr marL="0" indent="0">
              <a:buNone/>
            </a:pPr>
            <a:r>
              <a:rPr lang="en-US" sz="1400" dirty="0">
                <a:solidFill>
                  <a:srgbClr val="028090"/>
                </a:solidFill>
              </a:rPr>
              <a:t>▶</a:t>
            </a:r>
            <a:endParaRPr lang="en-US" sz="1400" dirty="0"/>
          </a:p>
        </p:txBody>
      </p:sp>
      <p:sp>
        <p:nvSpPr>
          <p:cNvPr id="7" name="Shape 5"/>
          <p:cNvSpPr/>
          <p:nvPr/>
        </p:nvSpPr>
        <p:spPr>
          <a:xfrm>
            <a:off x="274320" y="1554480"/>
            <a:ext cx="1920240" cy="3200400"/>
          </a:xfrm>
          <a:prstGeom prst="rect">
            <a:avLst/>
          </a:prstGeom>
          <a:solidFill>
            <a:srgbClr val="1B2A4A"/>
          </a:solidFill>
          <a:ln/>
          <a:effectLst>
            <a:outerShdw blurRad="76200" dist="25400" dir="8100000" algn="bl" rotWithShape="0">
              <a:srgbClr val="000000">
                <a:alpha val="15000"/>
              </a:srgbClr>
            </a:outerShdw>
          </a:effectLst>
        </p:spPr>
        <p:txBody>
          <a:bodyPr/>
          <a:lstStyle/>
          <a:p>
            <a:endParaRPr lang="en-US" dirty="0"/>
          </a:p>
        </p:txBody>
      </p:sp>
      <p:sp>
        <p:nvSpPr>
          <p:cNvPr id="8" name="Shape 6"/>
          <p:cNvSpPr/>
          <p:nvPr/>
        </p:nvSpPr>
        <p:spPr>
          <a:xfrm>
            <a:off x="868680" y="1417320"/>
            <a:ext cx="731520" cy="731520"/>
          </a:xfrm>
          <a:prstGeom prst="ellipse">
            <a:avLst/>
          </a:prstGeom>
          <a:solidFill>
            <a:srgbClr val="028090"/>
          </a:solidFill>
          <a:ln/>
        </p:spPr>
        <p:txBody>
          <a:bodyPr/>
          <a:lstStyle/>
          <a:p>
            <a:endParaRPr lang="en-US" dirty="0"/>
          </a:p>
        </p:txBody>
      </p:sp>
      <p:sp>
        <p:nvSpPr>
          <p:cNvPr id="9" name="Text 7"/>
          <p:cNvSpPr/>
          <p:nvPr/>
        </p:nvSpPr>
        <p:spPr>
          <a:xfrm>
            <a:off x="868680" y="1417320"/>
            <a:ext cx="731520" cy="731520"/>
          </a:xfrm>
          <a:prstGeom prst="rect">
            <a:avLst/>
          </a:prstGeom>
          <a:noFill/>
          <a:ln/>
        </p:spPr>
        <p:txBody>
          <a:bodyPr wrap="square" rtlCol="0" anchor="ctr"/>
          <a:lstStyle/>
          <a:p>
            <a:pPr marL="0" indent="0" algn="ctr">
              <a:buNone/>
            </a:pPr>
            <a:r>
              <a:rPr lang="en-US" sz="2200" b="1" dirty="0">
                <a:solidFill>
                  <a:srgbClr val="FFFFFF"/>
                </a:solidFill>
                <a:latin typeface="Trebuchet MS" pitchFamily="34" charset="0"/>
                <a:ea typeface="Trebuchet MS" pitchFamily="34" charset="-122"/>
                <a:cs typeface="Trebuchet MS" pitchFamily="34" charset="-120"/>
              </a:rPr>
              <a:t>1</a:t>
            </a:r>
            <a:endParaRPr lang="en-US" sz="2200" dirty="0"/>
          </a:p>
        </p:txBody>
      </p:sp>
      <p:sp>
        <p:nvSpPr>
          <p:cNvPr id="10" name="Text 8"/>
          <p:cNvSpPr/>
          <p:nvPr/>
        </p:nvSpPr>
        <p:spPr>
          <a:xfrm>
            <a:off x="320040" y="2240280"/>
            <a:ext cx="1828800" cy="502920"/>
          </a:xfrm>
          <a:prstGeom prst="rect">
            <a:avLst/>
          </a:prstGeom>
          <a:noFill/>
          <a:ln/>
        </p:spPr>
        <p:txBody>
          <a:bodyPr wrap="square" rtlCol="0" anchor="ctr"/>
          <a:lstStyle/>
          <a:p>
            <a:pPr marL="0" indent="0" algn="ctr">
              <a:buNone/>
            </a:pPr>
            <a:r>
              <a:rPr lang="en-US" sz="1400" b="1" dirty="0">
                <a:solidFill>
                  <a:srgbClr val="FFFFFF"/>
                </a:solidFill>
                <a:latin typeface="Century Gothic" panose="020B0502020202020204" pitchFamily="34" charset="0"/>
                <a:ea typeface="Trebuchet MS" pitchFamily="34" charset="-122"/>
                <a:cs typeface="Trebuchet MS" pitchFamily="34" charset="-120"/>
              </a:rPr>
              <a:t>Present Levels</a:t>
            </a:r>
            <a:endParaRPr lang="en-US" sz="1400" dirty="0">
              <a:latin typeface="Century Gothic" panose="020B0502020202020204" pitchFamily="34" charset="0"/>
            </a:endParaRPr>
          </a:p>
        </p:txBody>
      </p:sp>
      <p:sp>
        <p:nvSpPr>
          <p:cNvPr id="11" name="Text 9"/>
          <p:cNvSpPr/>
          <p:nvPr/>
        </p:nvSpPr>
        <p:spPr>
          <a:xfrm>
            <a:off x="347472" y="2788920"/>
            <a:ext cx="1773936" cy="1828800"/>
          </a:xfrm>
          <a:prstGeom prst="rect">
            <a:avLst/>
          </a:prstGeom>
          <a:noFill/>
          <a:ln/>
        </p:spPr>
        <p:txBody>
          <a:bodyPr wrap="square" rtlCol="0" anchor="ctr"/>
          <a:lstStyle/>
          <a:p>
            <a:pPr marL="0" indent="0" algn="ctr">
              <a:buNone/>
            </a:pPr>
            <a:r>
              <a:rPr lang="en-US" sz="1100" dirty="0">
                <a:solidFill>
                  <a:srgbClr val="F5F0E8"/>
                </a:solidFill>
                <a:latin typeface="Century Gothic" panose="020B0502020202020204" pitchFamily="34" charset="0"/>
                <a:ea typeface="Calibri" pitchFamily="34" charset="-122"/>
                <a:cs typeface="Calibri" pitchFamily="34" charset="-120"/>
              </a:rPr>
              <a:t>Where is your child RIGHT NOW? (Current speech patterns and how stuttering impacts daily school life.)</a:t>
            </a:r>
            <a:endParaRPr lang="en-US" sz="1100" dirty="0">
              <a:latin typeface="Century Gothic" panose="020B0502020202020204" pitchFamily="34" charset="0"/>
            </a:endParaRPr>
          </a:p>
        </p:txBody>
      </p:sp>
      <p:sp>
        <p:nvSpPr>
          <p:cNvPr id="12" name="Shape 10"/>
          <p:cNvSpPr/>
          <p:nvPr/>
        </p:nvSpPr>
        <p:spPr>
          <a:xfrm>
            <a:off x="4325112" y="2148840"/>
            <a:ext cx="246888" cy="73152"/>
          </a:xfrm>
          <a:prstGeom prst="rect">
            <a:avLst/>
          </a:prstGeom>
          <a:solidFill>
            <a:srgbClr val="028090"/>
          </a:solidFill>
          <a:ln/>
        </p:spPr>
        <p:txBody>
          <a:bodyPr/>
          <a:lstStyle/>
          <a:p>
            <a:endParaRPr lang="en-US" dirty="0"/>
          </a:p>
        </p:txBody>
      </p:sp>
      <p:sp>
        <p:nvSpPr>
          <p:cNvPr id="13" name="Text 11"/>
          <p:cNvSpPr/>
          <p:nvPr/>
        </p:nvSpPr>
        <p:spPr>
          <a:xfrm>
            <a:off x="4480560" y="1965960"/>
            <a:ext cx="274320" cy="365760"/>
          </a:xfrm>
          <a:prstGeom prst="rect">
            <a:avLst/>
          </a:prstGeom>
          <a:noFill/>
          <a:ln/>
        </p:spPr>
        <p:txBody>
          <a:bodyPr wrap="square" rtlCol="0" anchor="ctr"/>
          <a:lstStyle/>
          <a:p>
            <a:pPr marL="0" indent="0">
              <a:buNone/>
            </a:pPr>
            <a:r>
              <a:rPr lang="en-US" sz="1400" dirty="0">
                <a:solidFill>
                  <a:srgbClr val="028090"/>
                </a:solidFill>
              </a:rPr>
              <a:t>▶</a:t>
            </a:r>
            <a:endParaRPr lang="en-US" sz="1400" dirty="0"/>
          </a:p>
        </p:txBody>
      </p:sp>
      <p:sp>
        <p:nvSpPr>
          <p:cNvPr id="14" name="Shape 12"/>
          <p:cNvSpPr/>
          <p:nvPr/>
        </p:nvSpPr>
        <p:spPr>
          <a:xfrm>
            <a:off x="2423160" y="1554480"/>
            <a:ext cx="1920240" cy="3200400"/>
          </a:xfrm>
          <a:prstGeom prst="rect">
            <a:avLst/>
          </a:prstGeom>
          <a:solidFill>
            <a:srgbClr val="028090"/>
          </a:solidFill>
          <a:ln/>
          <a:effectLst>
            <a:outerShdw blurRad="76200" dist="25400" dir="8100000" algn="bl" rotWithShape="0">
              <a:srgbClr val="000000">
                <a:alpha val="15000"/>
              </a:srgbClr>
            </a:outerShdw>
          </a:effectLst>
        </p:spPr>
        <p:txBody>
          <a:bodyPr/>
          <a:lstStyle/>
          <a:p>
            <a:endParaRPr lang="en-US" dirty="0"/>
          </a:p>
        </p:txBody>
      </p:sp>
      <p:sp>
        <p:nvSpPr>
          <p:cNvPr id="15" name="Shape 13"/>
          <p:cNvSpPr/>
          <p:nvPr/>
        </p:nvSpPr>
        <p:spPr>
          <a:xfrm>
            <a:off x="3017520" y="1417320"/>
            <a:ext cx="731520" cy="731520"/>
          </a:xfrm>
          <a:prstGeom prst="ellipse">
            <a:avLst/>
          </a:prstGeom>
          <a:solidFill>
            <a:srgbClr val="1B2A4A"/>
          </a:solidFill>
          <a:ln/>
        </p:spPr>
        <p:txBody>
          <a:bodyPr/>
          <a:lstStyle/>
          <a:p>
            <a:endParaRPr lang="en-US" dirty="0"/>
          </a:p>
        </p:txBody>
      </p:sp>
      <p:sp>
        <p:nvSpPr>
          <p:cNvPr id="16" name="Text 14"/>
          <p:cNvSpPr/>
          <p:nvPr/>
        </p:nvSpPr>
        <p:spPr>
          <a:xfrm>
            <a:off x="3017520" y="1417320"/>
            <a:ext cx="731520" cy="731520"/>
          </a:xfrm>
          <a:prstGeom prst="rect">
            <a:avLst/>
          </a:prstGeom>
          <a:noFill/>
          <a:ln/>
        </p:spPr>
        <p:txBody>
          <a:bodyPr wrap="square" rtlCol="0" anchor="ctr"/>
          <a:lstStyle/>
          <a:p>
            <a:pPr marL="0" indent="0" algn="ctr">
              <a:buNone/>
            </a:pPr>
            <a:r>
              <a:rPr lang="en-US" sz="2200" b="1" dirty="0">
                <a:solidFill>
                  <a:srgbClr val="FFFFFF"/>
                </a:solidFill>
                <a:latin typeface="Trebuchet MS" pitchFamily="34" charset="0"/>
                <a:ea typeface="Trebuchet MS" pitchFamily="34" charset="-122"/>
                <a:cs typeface="Trebuchet MS" pitchFamily="34" charset="-120"/>
              </a:rPr>
              <a:t>2</a:t>
            </a:r>
            <a:endParaRPr lang="en-US" sz="2200" dirty="0"/>
          </a:p>
        </p:txBody>
      </p:sp>
      <p:sp>
        <p:nvSpPr>
          <p:cNvPr id="17" name="Text 15"/>
          <p:cNvSpPr/>
          <p:nvPr/>
        </p:nvSpPr>
        <p:spPr>
          <a:xfrm>
            <a:off x="2468880" y="2240280"/>
            <a:ext cx="1828800" cy="502920"/>
          </a:xfrm>
          <a:prstGeom prst="rect">
            <a:avLst/>
          </a:prstGeom>
          <a:noFill/>
          <a:ln/>
        </p:spPr>
        <p:txBody>
          <a:bodyPr wrap="square" rtlCol="0" anchor="ctr"/>
          <a:lstStyle/>
          <a:p>
            <a:pPr marL="0" indent="0" algn="ctr">
              <a:buNone/>
            </a:pPr>
            <a:r>
              <a:rPr lang="en-US" sz="1400" b="1" dirty="0">
                <a:solidFill>
                  <a:srgbClr val="FFFFFF"/>
                </a:solidFill>
                <a:latin typeface="Century Gothic" panose="020B0502020202020204" pitchFamily="34" charset="0"/>
                <a:ea typeface="Trebuchet MS" pitchFamily="34" charset="-122"/>
                <a:cs typeface="Trebuchet MS" pitchFamily="34" charset="-120"/>
              </a:rPr>
              <a:t>Goals</a:t>
            </a:r>
            <a:endParaRPr lang="en-US" sz="1400" dirty="0">
              <a:latin typeface="Century Gothic" panose="020B0502020202020204" pitchFamily="34" charset="0"/>
            </a:endParaRPr>
          </a:p>
        </p:txBody>
      </p:sp>
      <p:sp>
        <p:nvSpPr>
          <p:cNvPr id="18" name="Text 16"/>
          <p:cNvSpPr/>
          <p:nvPr/>
        </p:nvSpPr>
        <p:spPr>
          <a:xfrm>
            <a:off x="2496312" y="2788920"/>
            <a:ext cx="1773936" cy="1828800"/>
          </a:xfrm>
          <a:prstGeom prst="rect">
            <a:avLst/>
          </a:prstGeom>
          <a:noFill/>
          <a:ln/>
        </p:spPr>
        <p:txBody>
          <a:bodyPr wrap="square" rtlCol="0" anchor="ctr"/>
          <a:lstStyle/>
          <a:p>
            <a:pPr marL="0" indent="0" algn="ctr">
              <a:buNone/>
            </a:pPr>
            <a:r>
              <a:rPr lang="en-US" sz="1100" dirty="0">
                <a:solidFill>
                  <a:srgbClr val="F5F0E8"/>
                </a:solidFill>
                <a:latin typeface="Century Gothic" panose="020B0502020202020204" pitchFamily="34" charset="0"/>
                <a:ea typeface="Calibri" pitchFamily="34" charset="-122"/>
                <a:cs typeface="Calibri" pitchFamily="34" charset="-120"/>
              </a:rPr>
              <a:t>What will your child work toward this year? (Goals must be measurable and realistic.)</a:t>
            </a:r>
            <a:endParaRPr lang="en-US" sz="1100" dirty="0">
              <a:latin typeface="Century Gothic" panose="020B0502020202020204" pitchFamily="34" charset="0"/>
            </a:endParaRPr>
          </a:p>
        </p:txBody>
      </p:sp>
      <p:sp>
        <p:nvSpPr>
          <p:cNvPr id="19" name="Shape 17"/>
          <p:cNvSpPr/>
          <p:nvPr/>
        </p:nvSpPr>
        <p:spPr>
          <a:xfrm>
            <a:off x="6473952" y="2148840"/>
            <a:ext cx="246888" cy="73152"/>
          </a:xfrm>
          <a:prstGeom prst="rect">
            <a:avLst/>
          </a:prstGeom>
          <a:solidFill>
            <a:srgbClr val="028090"/>
          </a:solidFill>
          <a:ln/>
        </p:spPr>
        <p:txBody>
          <a:bodyPr/>
          <a:lstStyle/>
          <a:p>
            <a:endParaRPr lang="en-US" dirty="0"/>
          </a:p>
        </p:txBody>
      </p:sp>
      <p:sp>
        <p:nvSpPr>
          <p:cNvPr id="20" name="Text 18"/>
          <p:cNvSpPr/>
          <p:nvPr/>
        </p:nvSpPr>
        <p:spPr>
          <a:xfrm>
            <a:off x="6629400" y="1965960"/>
            <a:ext cx="274320" cy="365760"/>
          </a:xfrm>
          <a:prstGeom prst="rect">
            <a:avLst/>
          </a:prstGeom>
          <a:noFill/>
          <a:ln/>
        </p:spPr>
        <p:txBody>
          <a:bodyPr wrap="square" rtlCol="0" anchor="ctr"/>
          <a:lstStyle/>
          <a:p>
            <a:pPr marL="0" indent="0">
              <a:buNone/>
            </a:pPr>
            <a:r>
              <a:rPr lang="en-US" sz="1400" dirty="0">
                <a:solidFill>
                  <a:srgbClr val="028090"/>
                </a:solidFill>
              </a:rPr>
              <a:t>▶</a:t>
            </a:r>
            <a:endParaRPr lang="en-US" sz="1400" dirty="0"/>
          </a:p>
        </p:txBody>
      </p:sp>
      <p:sp>
        <p:nvSpPr>
          <p:cNvPr id="21" name="Shape 19"/>
          <p:cNvSpPr/>
          <p:nvPr/>
        </p:nvSpPr>
        <p:spPr>
          <a:xfrm>
            <a:off x="4572000" y="1554480"/>
            <a:ext cx="1920240" cy="3200400"/>
          </a:xfrm>
          <a:prstGeom prst="rect">
            <a:avLst/>
          </a:prstGeom>
          <a:solidFill>
            <a:srgbClr val="1B2A4A"/>
          </a:solidFill>
          <a:ln/>
          <a:effectLst>
            <a:outerShdw blurRad="76200" dist="25400" dir="8100000" algn="bl" rotWithShape="0">
              <a:srgbClr val="000000">
                <a:alpha val="15000"/>
              </a:srgbClr>
            </a:outerShdw>
          </a:effectLst>
        </p:spPr>
        <p:txBody>
          <a:bodyPr/>
          <a:lstStyle/>
          <a:p>
            <a:endParaRPr lang="en-US" dirty="0"/>
          </a:p>
        </p:txBody>
      </p:sp>
      <p:sp>
        <p:nvSpPr>
          <p:cNvPr id="22" name="Shape 20"/>
          <p:cNvSpPr/>
          <p:nvPr/>
        </p:nvSpPr>
        <p:spPr>
          <a:xfrm>
            <a:off x="5166360" y="1417320"/>
            <a:ext cx="731520" cy="731520"/>
          </a:xfrm>
          <a:prstGeom prst="ellipse">
            <a:avLst/>
          </a:prstGeom>
          <a:solidFill>
            <a:srgbClr val="028090"/>
          </a:solidFill>
          <a:ln/>
        </p:spPr>
        <p:txBody>
          <a:bodyPr/>
          <a:lstStyle/>
          <a:p>
            <a:endParaRPr lang="en-US" dirty="0"/>
          </a:p>
        </p:txBody>
      </p:sp>
      <p:sp>
        <p:nvSpPr>
          <p:cNvPr id="23" name="Text 21"/>
          <p:cNvSpPr/>
          <p:nvPr/>
        </p:nvSpPr>
        <p:spPr>
          <a:xfrm>
            <a:off x="5166360" y="1417320"/>
            <a:ext cx="731520" cy="731520"/>
          </a:xfrm>
          <a:prstGeom prst="rect">
            <a:avLst/>
          </a:prstGeom>
          <a:noFill/>
          <a:ln/>
        </p:spPr>
        <p:txBody>
          <a:bodyPr wrap="square" rtlCol="0" anchor="ctr"/>
          <a:lstStyle/>
          <a:p>
            <a:pPr marL="0" indent="0" algn="ctr">
              <a:buNone/>
            </a:pPr>
            <a:r>
              <a:rPr lang="en-US" sz="2200" b="1" dirty="0">
                <a:solidFill>
                  <a:srgbClr val="FFFFFF"/>
                </a:solidFill>
                <a:latin typeface="Trebuchet MS" pitchFamily="34" charset="0"/>
                <a:ea typeface="Trebuchet MS" pitchFamily="34" charset="-122"/>
                <a:cs typeface="Trebuchet MS" pitchFamily="34" charset="-120"/>
              </a:rPr>
              <a:t>3</a:t>
            </a:r>
            <a:endParaRPr lang="en-US" sz="2200" dirty="0"/>
          </a:p>
        </p:txBody>
      </p:sp>
      <p:sp>
        <p:nvSpPr>
          <p:cNvPr id="24" name="Text 22"/>
          <p:cNvSpPr/>
          <p:nvPr/>
        </p:nvSpPr>
        <p:spPr>
          <a:xfrm>
            <a:off x="4617720" y="2240280"/>
            <a:ext cx="1828800" cy="502920"/>
          </a:xfrm>
          <a:prstGeom prst="rect">
            <a:avLst/>
          </a:prstGeom>
          <a:noFill/>
          <a:ln/>
        </p:spPr>
        <p:txBody>
          <a:bodyPr wrap="square" rtlCol="0" anchor="ctr"/>
          <a:lstStyle/>
          <a:p>
            <a:pPr marL="0" indent="0" algn="ctr">
              <a:buNone/>
            </a:pPr>
            <a:r>
              <a:rPr lang="en-US" sz="1400" b="1" dirty="0">
                <a:solidFill>
                  <a:srgbClr val="FFFFFF"/>
                </a:solidFill>
                <a:latin typeface="Century Gothic" panose="020B0502020202020204" pitchFamily="34" charset="0"/>
                <a:ea typeface="Trebuchet MS" pitchFamily="34" charset="-122"/>
                <a:cs typeface="Trebuchet MS" pitchFamily="34" charset="-120"/>
              </a:rPr>
              <a:t>Services</a:t>
            </a:r>
            <a:endParaRPr lang="en-US" sz="1400" dirty="0">
              <a:latin typeface="Century Gothic" panose="020B0502020202020204" pitchFamily="34" charset="0"/>
            </a:endParaRPr>
          </a:p>
        </p:txBody>
      </p:sp>
      <p:sp>
        <p:nvSpPr>
          <p:cNvPr id="25" name="Text 23"/>
          <p:cNvSpPr/>
          <p:nvPr/>
        </p:nvSpPr>
        <p:spPr>
          <a:xfrm>
            <a:off x="4645152" y="2788920"/>
            <a:ext cx="1773936" cy="1828800"/>
          </a:xfrm>
          <a:prstGeom prst="rect">
            <a:avLst/>
          </a:prstGeom>
          <a:noFill/>
          <a:ln/>
        </p:spPr>
        <p:txBody>
          <a:bodyPr wrap="square" rtlCol="0" anchor="ctr"/>
          <a:lstStyle/>
          <a:p>
            <a:pPr marL="0" indent="0" algn="ctr">
              <a:buNone/>
            </a:pPr>
            <a:r>
              <a:rPr lang="en-US" sz="1100" dirty="0">
                <a:solidFill>
                  <a:srgbClr val="F5F0E8"/>
                </a:solidFill>
                <a:latin typeface="Century Gothic" panose="020B0502020202020204" pitchFamily="34" charset="0"/>
                <a:ea typeface="Calibri" pitchFamily="34" charset="-122"/>
                <a:cs typeface="Calibri" pitchFamily="34" charset="-120"/>
              </a:rPr>
              <a:t>What speech therapy, accommodations, and other types of support will the school provide?</a:t>
            </a:r>
            <a:endParaRPr lang="en-US" sz="1100" dirty="0">
              <a:latin typeface="Century Gothic" panose="020B0502020202020204" pitchFamily="34" charset="0"/>
            </a:endParaRPr>
          </a:p>
        </p:txBody>
      </p:sp>
      <p:sp>
        <p:nvSpPr>
          <p:cNvPr id="26" name="Shape 24"/>
          <p:cNvSpPr/>
          <p:nvPr/>
        </p:nvSpPr>
        <p:spPr>
          <a:xfrm>
            <a:off x="6720840" y="1554480"/>
            <a:ext cx="1920240" cy="3200400"/>
          </a:xfrm>
          <a:prstGeom prst="rect">
            <a:avLst/>
          </a:prstGeom>
          <a:solidFill>
            <a:srgbClr val="028090"/>
          </a:solidFill>
          <a:ln/>
          <a:effectLst>
            <a:outerShdw blurRad="76200" dist="25400" dir="8100000" algn="bl" rotWithShape="0">
              <a:srgbClr val="000000">
                <a:alpha val="15000"/>
              </a:srgbClr>
            </a:outerShdw>
          </a:effectLst>
        </p:spPr>
        <p:txBody>
          <a:bodyPr/>
          <a:lstStyle/>
          <a:p>
            <a:endParaRPr lang="en-US" dirty="0"/>
          </a:p>
        </p:txBody>
      </p:sp>
      <p:sp>
        <p:nvSpPr>
          <p:cNvPr id="27" name="Shape 25"/>
          <p:cNvSpPr/>
          <p:nvPr/>
        </p:nvSpPr>
        <p:spPr>
          <a:xfrm>
            <a:off x="7315200" y="1417320"/>
            <a:ext cx="731520" cy="731520"/>
          </a:xfrm>
          <a:prstGeom prst="ellipse">
            <a:avLst/>
          </a:prstGeom>
          <a:solidFill>
            <a:srgbClr val="1B2A4A"/>
          </a:solidFill>
          <a:ln/>
        </p:spPr>
        <p:txBody>
          <a:bodyPr/>
          <a:lstStyle/>
          <a:p>
            <a:endParaRPr lang="en-US" dirty="0"/>
          </a:p>
        </p:txBody>
      </p:sp>
      <p:sp>
        <p:nvSpPr>
          <p:cNvPr id="28" name="Text 26"/>
          <p:cNvSpPr/>
          <p:nvPr/>
        </p:nvSpPr>
        <p:spPr>
          <a:xfrm>
            <a:off x="7315200" y="1417320"/>
            <a:ext cx="731520" cy="731520"/>
          </a:xfrm>
          <a:prstGeom prst="rect">
            <a:avLst/>
          </a:prstGeom>
          <a:noFill/>
          <a:ln/>
        </p:spPr>
        <p:txBody>
          <a:bodyPr wrap="square" rtlCol="0" anchor="ctr"/>
          <a:lstStyle/>
          <a:p>
            <a:pPr marL="0" indent="0" algn="ctr">
              <a:buNone/>
            </a:pPr>
            <a:r>
              <a:rPr lang="en-US" sz="2200" b="1" dirty="0">
                <a:solidFill>
                  <a:srgbClr val="FFFFFF"/>
                </a:solidFill>
                <a:latin typeface="Trebuchet MS" pitchFamily="34" charset="0"/>
                <a:ea typeface="Trebuchet MS" pitchFamily="34" charset="-122"/>
                <a:cs typeface="Trebuchet MS" pitchFamily="34" charset="-120"/>
              </a:rPr>
              <a:t>4</a:t>
            </a:r>
            <a:endParaRPr lang="en-US" sz="2200" dirty="0"/>
          </a:p>
        </p:txBody>
      </p:sp>
      <p:sp>
        <p:nvSpPr>
          <p:cNvPr id="29" name="Text 27"/>
          <p:cNvSpPr/>
          <p:nvPr/>
        </p:nvSpPr>
        <p:spPr>
          <a:xfrm>
            <a:off x="6766560" y="2240280"/>
            <a:ext cx="1828800" cy="502920"/>
          </a:xfrm>
          <a:prstGeom prst="rect">
            <a:avLst/>
          </a:prstGeom>
          <a:noFill/>
          <a:ln/>
        </p:spPr>
        <p:txBody>
          <a:bodyPr wrap="square" rtlCol="0" anchor="ctr"/>
          <a:lstStyle/>
          <a:p>
            <a:pPr marL="0" indent="0" algn="ctr">
              <a:buNone/>
            </a:pPr>
            <a:r>
              <a:rPr lang="en-US" sz="1400" b="1" dirty="0">
                <a:solidFill>
                  <a:srgbClr val="FFFFFF"/>
                </a:solidFill>
                <a:latin typeface="Century Gothic" panose="020B0502020202020204" pitchFamily="34" charset="0"/>
                <a:ea typeface="Trebuchet MS" pitchFamily="34" charset="-122"/>
                <a:cs typeface="Trebuchet MS" pitchFamily="34" charset="-120"/>
              </a:rPr>
              <a:t>Placement</a:t>
            </a:r>
            <a:endParaRPr lang="en-US" sz="1400" dirty="0">
              <a:latin typeface="Century Gothic" panose="020B0502020202020204" pitchFamily="34" charset="0"/>
            </a:endParaRPr>
          </a:p>
        </p:txBody>
      </p:sp>
      <p:sp>
        <p:nvSpPr>
          <p:cNvPr id="30" name="Text 28"/>
          <p:cNvSpPr/>
          <p:nvPr/>
        </p:nvSpPr>
        <p:spPr>
          <a:xfrm>
            <a:off x="6793992" y="2788920"/>
            <a:ext cx="1773936" cy="1828800"/>
          </a:xfrm>
          <a:prstGeom prst="rect">
            <a:avLst/>
          </a:prstGeom>
          <a:noFill/>
          <a:ln/>
        </p:spPr>
        <p:txBody>
          <a:bodyPr wrap="square" rtlCol="0" anchor="ctr"/>
          <a:lstStyle/>
          <a:p>
            <a:pPr marL="0" indent="0" algn="ctr">
              <a:buNone/>
            </a:pPr>
            <a:r>
              <a:rPr lang="en-US" sz="1100" dirty="0">
                <a:solidFill>
                  <a:srgbClr val="F5F0E8"/>
                </a:solidFill>
                <a:latin typeface="Century Gothic" panose="020B0502020202020204" pitchFamily="34" charset="0"/>
                <a:ea typeface="Calibri" pitchFamily="34" charset="-122"/>
                <a:cs typeface="Calibri" pitchFamily="34" charset="-120"/>
              </a:rPr>
              <a:t>Where will services take place? (In class? Pull-out? At what frequency?)</a:t>
            </a:r>
            <a:endParaRPr lang="en-US" sz="1100" dirty="0">
              <a:latin typeface="Century Gothic" panose="020B0502020202020204" pitchFamily="34" charset="0"/>
            </a:endParaRPr>
          </a:p>
        </p:txBody>
      </p:sp>
      <p:sp>
        <p:nvSpPr>
          <p:cNvPr id="31" name="Text 29"/>
          <p:cNvSpPr/>
          <p:nvPr/>
        </p:nvSpPr>
        <p:spPr>
          <a:xfrm>
            <a:off x="274320" y="4717230"/>
            <a:ext cx="8595360" cy="480060"/>
          </a:xfrm>
          <a:prstGeom prst="rect">
            <a:avLst/>
          </a:prstGeom>
          <a:noFill/>
          <a:ln/>
        </p:spPr>
        <p:txBody>
          <a:bodyPr wrap="square" rtlCol="0" anchor="ctr"/>
          <a:lstStyle/>
          <a:p>
            <a:pPr marL="0" indent="0">
              <a:buNone/>
            </a:pPr>
            <a:r>
              <a:rPr lang="en-US" sz="1050" i="1" dirty="0">
                <a:solidFill>
                  <a:srgbClr val="1B2A4A"/>
                </a:solidFill>
                <a:latin typeface="Century Gothic" panose="020B0502020202020204" pitchFamily="34" charset="0"/>
                <a:ea typeface="Calibri" pitchFamily="34" charset="-122"/>
                <a:cs typeface="Calibri" pitchFamily="34" charset="-120"/>
              </a:rPr>
              <a:t>⚠  Watch out: Districts sometimes present goals, services, and placement BEFORE discussing your child's needs. </a:t>
            </a:r>
          </a:p>
          <a:p>
            <a:pPr marL="0" indent="0">
              <a:buNone/>
            </a:pPr>
            <a:r>
              <a:rPr lang="en-US" sz="1050" i="1" dirty="0">
                <a:solidFill>
                  <a:srgbClr val="1B2A4A"/>
                </a:solidFill>
                <a:latin typeface="Century Gothic" panose="020B0502020202020204" pitchFamily="34" charset="0"/>
                <a:ea typeface="Calibri" pitchFamily="34" charset="-122"/>
                <a:cs typeface="Calibri" pitchFamily="34" charset="-120"/>
              </a:rPr>
              <a:t>That's backwards, so push back!</a:t>
            </a:r>
            <a:endParaRPr lang="en-US" sz="1050" dirty="0">
              <a:latin typeface="Century Gothic" panose="020B0502020202020204" pitchFamily="34" charset="0"/>
            </a:endParaRPr>
          </a:p>
        </p:txBody>
      </p:sp>
      <p:pic>
        <p:nvPicPr>
          <p:cNvPr id="32" name="Picture 31">
            <a:extLst>
              <a:ext uri="{FF2B5EF4-FFF2-40B4-BE49-F238E27FC236}">
                <a16:creationId xmlns:a16="http://schemas.microsoft.com/office/drawing/2014/main" id="{5559A32E-B2A9-96D3-1CE4-8D2ED9D634D6}"/>
              </a:ext>
            </a:extLst>
          </p:cNvPr>
          <p:cNvPicPr>
            <a:picLocks noChangeAspect="1"/>
          </p:cNvPicPr>
          <p:nvPr/>
        </p:nvPicPr>
        <p:blipFill>
          <a:blip r:embed="rId3">
            <a:alphaModFix/>
          </a:blip>
          <a:stretch>
            <a:fillRect/>
          </a:stretch>
        </p:blipFill>
        <p:spPr>
          <a:xfrm>
            <a:off x="8232665" y="4791127"/>
            <a:ext cx="637015" cy="260933"/>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1005840"/>
          </a:xfrm>
          <a:prstGeom prst="rect">
            <a:avLst/>
          </a:prstGeom>
          <a:solidFill>
            <a:srgbClr val="028090"/>
          </a:solidFill>
          <a:ln/>
        </p:spPr>
        <p:txBody>
          <a:bodyPr/>
          <a:lstStyle/>
          <a:p>
            <a:endParaRPr lang="en-US" dirty="0"/>
          </a:p>
        </p:txBody>
      </p:sp>
      <p:sp>
        <p:nvSpPr>
          <p:cNvPr id="3" name="Text 1"/>
          <p:cNvSpPr/>
          <p:nvPr/>
        </p:nvSpPr>
        <p:spPr>
          <a:xfrm>
            <a:off x="365760" y="91440"/>
            <a:ext cx="8229600" cy="822960"/>
          </a:xfrm>
          <a:prstGeom prst="rect">
            <a:avLst/>
          </a:prstGeom>
          <a:noFill/>
          <a:ln/>
        </p:spPr>
        <p:txBody>
          <a:bodyPr wrap="square" rtlCol="0" anchor="ctr"/>
          <a:lstStyle/>
          <a:p>
            <a:pPr marL="0" indent="0">
              <a:buNone/>
            </a:pPr>
            <a:r>
              <a:rPr lang="en-US" sz="2800" b="1" dirty="0">
                <a:solidFill>
                  <a:srgbClr val="FFFFFF"/>
                </a:solidFill>
                <a:latin typeface="Century Gothic" panose="020B0502020202020204" pitchFamily="34" charset="0"/>
                <a:ea typeface="Trebuchet MS" pitchFamily="34" charset="-122"/>
                <a:cs typeface="Trebuchet MS" pitchFamily="34" charset="-120"/>
              </a:rPr>
              <a:t>IEP Page 1: Information &amp; Eligibility</a:t>
            </a:r>
            <a:endParaRPr lang="en-US" sz="2800" dirty="0">
              <a:latin typeface="Century Gothic" panose="020B0502020202020204" pitchFamily="34" charset="0"/>
            </a:endParaRPr>
          </a:p>
        </p:txBody>
      </p:sp>
      <p:sp>
        <p:nvSpPr>
          <p:cNvPr id="4" name="Shape 2"/>
          <p:cNvSpPr/>
          <p:nvPr/>
        </p:nvSpPr>
        <p:spPr>
          <a:xfrm>
            <a:off x="228600" y="1097280"/>
            <a:ext cx="4663440" cy="3749040"/>
          </a:xfrm>
          <a:prstGeom prst="rect">
            <a:avLst/>
          </a:prstGeom>
          <a:solidFill>
            <a:srgbClr val="F8F8F8"/>
          </a:solidFill>
          <a:ln w="12700">
            <a:solidFill>
              <a:srgbClr val="CCCCCC"/>
            </a:solidFill>
            <a:prstDash val="solid"/>
          </a:ln>
        </p:spPr>
        <p:txBody>
          <a:bodyPr/>
          <a:lstStyle/>
          <a:p>
            <a:endParaRPr lang="en-US" dirty="0"/>
          </a:p>
        </p:txBody>
      </p:sp>
      <p:sp>
        <p:nvSpPr>
          <p:cNvPr id="5" name="Shape 3"/>
          <p:cNvSpPr/>
          <p:nvPr/>
        </p:nvSpPr>
        <p:spPr>
          <a:xfrm>
            <a:off x="228600" y="1097280"/>
            <a:ext cx="4663440" cy="320040"/>
          </a:xfrm>
          <a:prstGeom prst="rect">
            <a:avLst/>
          </a:prstGeom>
          <a:solidFill>
            <a:srgbClr val="1B2A4A"/>
          </a:solidFill>
          <a:ln/>
        </p:spPr>
        <p:txBody>
          <a:bodyPr/>
          <a:lstStyle/>
          <a:p>
            <a:endParaRPr lang="en-US" dirty="0"/>
          </a:p>
        </p:txBody>
      </p:sp>
      <p:sp>
        <p:nvSpPr>
          <p:cNvPr id="6" name="Text 4"/>
          <p:cNvSpPr/>
          <p:nvPr/>
        </p:nvSpPr>
        <p:spPr>
          <a:xfrm>
            <a:off x="274320" y="1097280"/>
            <a:ext cx="4572000" cy="320040"/>
          </a:xfrm>
          <a:prstGeom prst="rect">
            <a:avLst/>
          </a:prstGeom>
          <a:noFill/>
          <a:ln/>
        </p:spPr>
        <p:txBody>
          <a:bodyPr wrap="square" rtlCol="0" anchor="ctr"/>
          <a:lstStyle/>
          <a:p>
            <a:pPr marL="0" indent="0" algn="ctr">
              <a:buNone/>
            </a:pPr>
            <a:r>
              <a:rPr lang="en-US" sz="800" b="1" dirty="0">
                <a:solidFill>
                  <a:srgbClr val="FFFFFF"/>
                </a:solidFill>
                <a:latin typeface="Century Gothic" panose="020B0502020202020204" pitchFamily="34" charset="0"/>
                <a:ea typeface="Calibri" pitchFamily="34" charset="-122"/>
                <a:cs typeface="Calibri" pitchFamily="34" charset="-120"/>
              </a:rPr>
              <a:t>INDIVIDUALIZED EDUCATION PROGRAM — INFORMATION / ELIGIBILITY</a:t>
            </a:r>
            <a:endParaRPr lang="en-US" sz="800" dirty="0">
              <a:latin typeface="Century Gothic" panose="020B0502020202020204" pitchFamily="34" charset="0"/>
            </a:endParaRPr>
          </a:p>
        </p:txBody>
      </p:sp>
      <p:sp>
        <p:nvSpPr>
          <p:cNvPr id="7" name="Shape 5"/>
          <p:cNvSpPr/>
          <p:nvPr/>
        </p:nvSpPr>
        <p:spPr>
          <a:xfrm>
            <a:off x="228600" y="1481328"/>
            <a:ext cx="4663440" cy="320040"/>
          </a:xfrm>
          <a:prstGeom prst="rect">
            <a:avLst/>
          </a:prstGeom>
          <a:solidFill>
            <a:srgbClr val="FFFFFF"/>
          </a:solidFill>
          <a:ln w="6350">
            <a:solidFill>
              <a:srgbClr val="E0E0E0"/>
            </a:solidFill>
            <a:prstDash val="solid"/>
          </a:ln>
        </p:spPr>
        <p:txBody>
          <a:bodyPr/>
          <a:lstStyle/>
          <a:p>
            <a:endParaRPr lang="en-US" dirty="0"/>
          </a:p>
        </p:txBody>
      </p:sp>
      <p:sp>
        <p:nvSpPr>
          <p:cNvPr id="8" name="Text 6"/>
          <p:cNvSpPr/>
          <p:nvPr/>
        </p:nvSpPr>
        <p:spPr>
          <a:xfrm>
            <a:off x="320040" y="1517904"/>
            <a:ext cx="1554480" cy="256032"/>
          </a:xfrm>
          <a:prstGeom prst="rect">
            <a:avLst/>
          </a:prstGeom>
          <a:noFill/>
          <a:ln/>
        </p:spPr>
        <p:txBody>
          <a:bodyPr wrap="square" rtlCol="0" anchor="ctr"/>
          <a:lstStyle/>
          <a:p>
            <a:pPr marL="0" indent="0">
              <a:buNone/>
            </a:pPr>
            <a:r>
              <a:rPr lang="en-US" sz="900" b="1" dirty="0">
                <a:solidFill>
                  <a:srgbClr val="1B2A4A"/>
                </a:solidFill>
                <a:latin typeface="Century Gothic" panose="020B0502020202020204" pitchFamily="34" charset="0"/>
                <a:ea typeface="Calibri" pitchFamily="34" charset="-122"/>
                <a:cs typeface="Calibri" pitchFamily="34" charset="-120"/>
              </a:rPr>
              <a:t>Student Name:</a:t>
            </a:r>
            <a:endParaRPr lang="en-US" sz="900" dirty="0">
              <a:latin typeface="Century Gothic" panose="020B0502020202020204" pitchFamily="34" charset="0"/>
            </a:endParaRPr>
          </a:p>
        </p:txBody>
      </p:sp>
      <p:sp>
        <p:nvSpPr>
          <p:cNvPr id="9" name="Text 7"/>
          <p:cNvSpPr/>
          <p:nvPr/>
        </p:nvSpPr>
        <p:spPr>
          <a:xfrm>
            <a:off x="1920240" y="1517904"/>
            <a:ext cx="2834640" cy="256032"/>
          </a:xfrm>
          <a:prstGeom prst="rect">
            <a:avLst/>
          </a:prstGeom>
          <a:noFill/>
          <a:ln/>
        </p:spPr>
        <p:txBody>
          <a:bodyPr wrap="square" rtlCol="0" anchor="ctr"/>
          <a:lstStyle/>
          <a:p>
            <a:pPr marL="0" indent="0">
              <a:buNone/>
            </a:pPr>
            <a:r>
              <a:rPr lang="en-US" sz="950" dirty="0">
                <a:solidFill>
                  <a:srgbClr val="1B2A4A"/>
                </a:solidFill>
                <a:latin typeface="Century Gothic" panose="020B0502020202020204" pitchFamily="34" charset="0"/>
                <a:ea typeface="Calibri" pitchFamily="34" charset="-122"/>
                <a:cs typeface="Calibri" pitchFamily="34" charset="-120"/>
              </a:rPr>
              <a:t>John Smith</a:t>
            </a:r>
            <a:endParaRPr lang="en-US" sz="950" dirty="0">
              <a:latin typeface="Century Gothic" panose="020B0502020202020204" pitchFamily="34" charset="0"/>
            </a:endParaRPr>
          </a:p>
        </p:txBody>
      </p:sp>
      <p:sp>
        <p:nvSpPr>
          <p:cNvPr id="10" name="Shape 8"/>
          <p:cNvSpPr/>
          <p:nvPr/>
        </p:nvSpPr>
        <p:spPr>
          <a:xfrm>
            <a:off x="228600" y="1801368"/>
            <a:ext cx="4663440" cy="320040"/>
          </a:xfrm>
          <a:prstGeom prst="rect">
            <a:avLst/>
          </a:prstGeom>
          <a:solidFill>
            <a:srgbClr val="F0F5F6"/>
          </a:solidFill>
          <a:ln w="6350">
            <a:solidFill>
              <a:srgbClr val="E0E0E0"/>
            </a:solidFill>
            <a:prstDash val="solid"/>
          </a:ln>
        </p:spPr>
        <p:txBody>
          <a:bodyPr/>
          <a:lstStyle/>
          <a:p>
            <a:endParaRPr lang="en-US" dirty="0"/>
          </a:p>
        </p:txBody>
      </p:sp>
      <p:sp>
        <p:nvSpPr>
          <p:cNvPr id="11" name="Text 9"/>
          <p:cNvSpPr/>
          <p:nvPr/>
        </p:nvSpPr>
        <p:spPr>
          <a:xfrm>
            <a:off x="320040" y="1837944"/>
            <a:ext cx="1554480" cy="256032"/>
          </a:xfrm>
          <a:prstGeom prst="rect">
            <a:avLst/>
          </a:prstGeom>
          <a:noFill/>
          <a:ln/>
        </p:spPr>
        <p:txBody>
          <a:bodyPr wrap="square" rtlCol="0" anchor="ctr"/>
          <a:lstStyle/>
          <a:p>
            <a:pPr marL="0" indent="0">
              <a:buNone/>
            </a:pPr>
            <a:r>
              <a:rPr lang="en-US" sz="900" b="1" dirty="0">
                <a:solidFill>
                  <a:srgbClr val="1B2A4A"/>
                </a:solidFill>
                <a:latin typeface="Century Gothic" panose="020B0502020202020204" pitchFamily="34" charset="0"/>
                <a:ea typeface="Calibri" pitchFamily="34" charset="-122"/>
                <a:cs typeface="Calibri" pitchFamily="34" charset="-120"/>
              </a:rPr>
              <a:t>Date of Birth:</a:t>
            </a:r>
            <a:endParaRPr lang="en-US" sz="900" dirty="0">
              <a:latin typeface="Century Gothic" panose="020B0502020202020204" pitchFamily="34" charset="0"/>
            </a:endParaRPr>
          </a:p>
        </p:txBody>
      </p:sp>
      <p:sp>
        <p:nvSpPr>
          <p:cNvPr id="12" name="Text 10"/>
          <p:cNvSpPr/>
          <p:nvPr/>
        </p:nvSpPr>
        <p:spPr>
          <a:xfrm>
            <a:off x="1920240" y="1837944"/>
            <a:ext cx="2834640" cy="256032"/>
          </a:xfrm>
          <a:prstGeom prst="rect">
            <a:avLst/>
          </a:prstGeom>
          <a:noFill/>
          <a:ln/>
        </p:spPr>
        <p:txBody>
          <a:bodyPr wrap="square" rtlCol="0" anchor="ctr"/>
          <a:lstStyle/>
          <a:p>
            <a:pPr marL="0" indent="0">
              <a:buNone/>
            </a:pPr>
            <a:r>
              <a:rPr lang="en-US" sz="950" dirty="0">
                <a:solidFill>
                  <a:srgbClr val="1B2A4A"/>
                </a:solidFill>
                <a:latin typeface="Century Gothic" panose="020B0502020202020204" pitchFamily="34" charset="0"/>
                <a:ea typeface="Calibri" pitchFamily="34" charset="-122"/>
                <a:cs typeface="Calibri" pitchFamily="34" charset="-120"/>
              </a:rPr>
              <a:t>03/15/2015   Age: 10 yrs.</a:t>
            </a:r>
            <a:endParaRPr lang="en-US" sz="950" dirty="0">
              <a:latin typeface="Century Gothic" panose="020B0502020202020204" pitchFamily="34" charset="0"/>
            </a:endParaRPr>
          </a:p>
        </p:txBody>
      </p:sp>
      <p:sp>
        <p:nvSpPr>
          <p:cNvPr id="13" name="Shape 11"/>
          <p:cNvSpPr/>
          <p:nvPr/>
        </p:nvSpPr>
        <p:spPr>
          <a:xfrm>
            <a:off x="228600" y="2121408"/>
            <a:ext cx="4663440" cy="320040"/>
          </a:xfrm>
          <a:prstGeom prst="rect">
            <a:avLst/>
          </a:prstGeom>
          <a:solidFill>
            <a:srgbClr val="FFFFFF"/>
          </a:solidFill>
          <a:ln w="6350">
            <a:solidFill>
              <a:srgbClr val="E0E0E0"/>
            </a:solidFill>
            <a:prstDash val="solid"/>
          </a:ln>
        </p:spPr>
        <p:txBody>
          <a:bodyPr/>
          <a:lstStyle/>
          <a:p>
            <a:endParaRPr lang="en-US" dirty="0"/>
          </a:p>
        </p:txBody>
      </p:sp>
      <p:sp>
        <p:nvSpPr>
          <p:cNvPr id="14" name="Text 12"/>
          <p:cNvSpPr/>
          <p:nvPr/>
        </p:nvSpPr>
        <p:spPr>
          <a:xfrm>
            <a:off x="320040" y="2157984"/>
            <a:ext cx="1554480" cy="256032"/>
          </a:xfrm>
          <a:prstGeom prst="rect">
            <a:avLst/>
          </a:prstGeom>
          <a:noFill/>
          <a:ln/>
        </p:spPr>
        <p:txBody>
          <a:bodyPr wrap="square" rtlCol="0" anchor="ctr"/>
          <a:lstStyle/>
          <a:p>
            <a:pPr marL="0" indent="0">
              <a:buNone/>
            </a:pPr>
            <a:r>
              <a:rPr lang="en-US" sz="900" b="1" dirty="0">
                <a:solidFill>
                  <a:srgbClr val="1B2A4A"/>
                </a:solidFill>
                <a:latin typeface="Century Gothic" panose="020B0502020202020204" pitchFamily="34" charset="0"/>
                <a:ea typeface="Calibri" pitchFamily="34" charset="-122"/>
                <a:cs typeface="Calibri" pitchFamily="34" charset="-120"/>
              </a:rPr>
              <a:t>IEP Date:</a:t>
            </a:r>
            <a:endParaRPr lang="en-US" sz="900" dirty="0">
              <a:latin typeface="Century Gothic" panose="020B0502020202020204" pitchFamily="34" charset="0"/>
            </a:endParaRPr>
          </a:p>
        </p:txBody>
      </p:sp>
      <p:sp>
        <p:nvSpPr>
          <p:cNvPr id="15" name="Text 13"/>
          <p:cNvSpPr/>
          <p:nvPr/>
        </p:nvSpPr>
        <p:spPr>
          <a:xfrm>
            <a:off x="1920240" y="2157984"/>
            <a:ext cx="2834640" cy="256032"/>
          </a:xfrm>
          <a:prstGeom prst="rect">
            <a:avLst/>
          </a:prstGeom>
          <a:noFill/>
          <a:ln/>
        </p:spPr>
        <p:txBody>
          <a:bodyPr wrap="square" rtlCol="0" anchor="ctr"/>
          <a:lstStyle/>
          <a:p>
            <a:pPr marL="0" indent="0">
              <a:buNone/>
            </a:pPr>
            <a:r>
              <a:rPr lang="en-US" sz="950" dirty="0">
                <a:solidFill>
                  <a:srgbClr val="1B2A4A"/>
                </a:solidFill>
                <a:latin typeface="Century Gothic" panose="020B0502020202020204" pitchFamily="34" charset="0"/>
                <a:ea typeface="Calibri" pitchFamily="34" charset="-122"/>
                <a:cs typeface="Calibri" pitchFamily="34" charset="-120"/>
              </a:rPr>
              <a:t>09/05/2025</a:t>
            </a:r>
            <a:endParaRPr lang="en-US" sz="950" dirty="0">
              <a:latin typeface="Century Gothic" panose="020B0502020202020204" pitchFamily="34" charset="0"/>
            </a:endParaRPr>
          </a:p>
        </p:txBody>
      </p:sp>
      <p:sp>
        <p:nvSpPr>
          <p:cNvPr id="16" name="Shape 14"/>
          <p:cNvSpPr/>
          <p:nvPr/>
        </p:nvSpPr>
        <p:spPr>
          <a:xfrm>
            <a:off x="228600" y="2441448"/>
            <a:ext cx="4663440" cy="320040"/>
          </a:xfrm>
          <a:prstGeom prst="rect">
            <a:avLst/>
          </a:prstGeom>
          <a:solidFill>
            <a:srgbClr val="F0F5F6"/>
          </a:solidFill>
          <a:ln w="6350">
            <a:solidFill>
              <a:srgbClr val="E0E0E0"/>
            </a:solidFill>
            <a:prstDash val="solid"/>
          </a:ln>
        </p:spPr>
        <p:txBody>
          <a:bodyPr/>
          <a:lstStyle/>
          <a:p>
            <a:endParaRPr lang="en-US" dirty="0"/>
          </a:p>
        </p:txBody>
      </p:sp>
      <p:sp>
        <p:nvSpPr>
          <p:cNvPr id="17" name="Text 15"/>
          <p:cNvSpPr/>
          <p:nvPr/>
        </p:nvSpPr>
        <p:spPr>
          <a:xfrm>
            <a:off x="320040" y="2478024"/>
            <a:ext cx="1554480" cy="256032"/>
          </a:xfrm>
          <a:prstGeom prst="rect">
            <a:avLst/>
          </a:prstGeom>
          <a:noFill/>
          <a:ln/>
        </p:spPr>
        <p:txBody>
          <a:bodyPr wrap="square" rtlCol="0" anchor="ctr"/>
          <a:lstStyle/>
          <a:p>
            <a:pPr marL="0" indent="0">
              <a:buNone/>
            </a:pPr>
            <a:r>
              <a:rPr lang="en-US" sz="900" b="1" dirty="0">
                <a:solidFill>
                  <a:srgbClr val="1B2A4A"/>
                </a:solidFill>
                <a:latin typeface="Century Gothic" panose="020B0502020202020204" pitchFamily="34" charset="0"/>
                <a:ea typeface="Calibri" pitchFamily="34" charset="-122"/>
                <a:cs typeface="Calibri" pitchFamily="34" charset="-120"/>
              </a:rPr>
              <a:t>Next Annual IEP:</a:t>
            </a:r>
            <a:endParaRPr lang="en-US" sz="900" dirty="0">
              <a:latin typeface="Century Gothic" panose="020B0502020202020204" pitchFamily="34" charset="0"/>
            </a:endParaRPr>
          </a:p>
        </p:txBody>
      </p:sp>
      <p:sp>
        <p:nvSpPr>
          <p:cNvPr id="18" name="Text 16"/>
          <p:cNvSpPr/>
          <p:nvPr/>
        </p:nvSpPr>
        <p:spPr>
          <a:xfrm>
            <a:off x="1920240" y="2478024"/>
            <a:ext cx="2834640" cy="256032"/>
          </a:xfrm>
          <a:prstGeom prst="rect">
            <a:avLst/>
          </a:prstGeom>
          <a:noFill/>
          <a:ln/>
        </p:spPr>
        <p:txBody>
          <a:bodyPr wrap="square" rtlCol="0" anchor="ctr"/>
          <a:lstStyle/>
          <a:p>
            <a:pPr marL="0" indent="0">
              <a:buNone/>
            </a:pPr>
            <a:r>
              <a:rPr lang="en-US" sz="950" dirty="0">
                <a:solidFill>
                  <a:srgbClr val="1B2A4A"/>
                </a:solidFill>
                <a:latin typeface="Century Gothic" panose="020B0502020202020204" pitchFamily="34" charset="0"/>
                <a:ea typeface="Calibri" pitchFamily="34" charset="-122"/>
                <a:cs typeface="Calibri" pitchFamily="34" charset="-120"/>
              </a:rPr>
              <a:t>09/05/2026</a:t>
            </a:r>
            <a:endParaRPr lang="en-US" sz="950" dirty="0">
              <a:latin typeface="Century Gothic" panose="020B0502020202020204" pitchFamily="34" charset="0"/>
            </a:endParaRPr>
          </a:p>
        </p:txBody>
      </p:sp>
      <p:sp>
        <p:nvSpPr>
          <p:cNvPr id="19" name="Shape 17"/>
          <p:cNvSpPr/>
          <p:nvPr/>
        </p:nvSpPr>
        <p:spPr>
          <a:xfrm>
            <a:off x="228600" y="2761488"/>
            <a:ext cx="4663440" cy="320040"/>
          </a:xfrm>
          <a:prstGeom prst="rect">
            <a:avLst/>
          </a:prstGeom>
          <a:solidFill>
            <a:srgbClr val="FFFFFF"/>
          </a:solidFill>
          <a:ln w="6350">
            <a:solidFill>
              <a:srgbClr val="E0E0E0"/>
            </a:solidFill>
            <a:prstDash val="solid"/>
          </a:ln>
        </p:spPr>
        <p:txBody>
          <a:bodyPr/>
          <a:lstStyle/>
          <a:p>
            <a:endParaRPr lang="en-US" dirty="0"/>
          </a:p>
        </p:txBody>
      </p:sp>
      <p:sp>
        <p:nvSpPr>
          <p:cNvPr id="20" name="Text 18"/>
          <p:cNvSpPr/>
          <p:nvPr/>
        </p:nvSpPr>
        <p:spPr>
          <a:xfrm>
            <a:off x="320040" y="2798064"/>
            <a:ext cx="1554480" cy="256032"/>
          </a:xfrm>
          <a:prstGeom prst="rect">
            <a:avLst/>
          </a:prstGeom>
          <a:noFill/>
          <a:ln/>
        </p:spPr>
        <p:txBody>
          <a:bodyPr wrap="square" rtlCol="0" anchor="ctr"/>
          <a:lstStyle/>
          <a:p>
            <a:pPr marL="0" indent="0">
              <a:buNone/>
            </a:pPr>
            <a:r>
              <a:rPr lang="en-US" sz="900" b="1" dirty="0">
                <a:solidFill>
                  <a:srgbClr val="1B2A4A"/>
                </a:solidFill>
                <a:latin typeface="Century Gothic" panose="020B0502020202020204" pitchFamily="34" charset="0"/>
                <a:ea typeface="Calibri" pitchFamily="34" charset="-122"/>
                <a:cs typeface="Calibri" pitchFamily="34" charset="-120"/>
              </a:rPr>
              <a:t>Next Evaluation:</a:t>
            </a:r>
            <a:endParaRPr lang="en-US" sz="900" dirty="0">
              <a:latin typeface="Century Gothic" panose="020B0502020202020204" pitchFamily="34" charset="0"/>
            </a:endParaRPr>
          </a:p>
        </p:txBody>
      </p:sp>
      <p:sp>
        <p:nvSpPr>
          <p:cNvPr id="21" name="Text 19"/>
          <p:cNvSpPr/>
          <p:nvPr/>
        </p:nvSpPr>
        <p:spPr>
          <a:xfrm>
            <a:off x="1920240" y="2798064"/>
            <a:ext cx="2834640" cy="256032"/>
          </a:xfrm>
          <a:prstGeom prst="rect">
            <a:avLst/>
          </a:prstGeom>
          <a:noFill/>
          <a:ln/>
        </p:spPr>
        <p:txBody>
          <a:bodyPr wrap="square" rtlCol="0" anchor="ctr"/>
          <a:lstStyle/>
          <a:p>
            <a:pPr marL="0" indent="0">
              <a:buNone/>
            </a:pPr>
            <a:r>
              <a:rPr lang="en-US" sz="950" dirty="0">
                <a:solidFill>
                  <a:srgbClr val="1B2A4A"/>
                </a:solidFill>
                <a:latin typeface="Century Gothic" panose="020B0502020202020204" pitchFamily="34" charset="0"/>
                <a:ea typeface="Calibri" pitchFamily="34" charset="-122"/>
                <a:cs typeface="Calibri" pitchFamily="34" charset="-120"/>
              </a:rPr>
              <a:t>09/05/2027</a:t>
            </a:r>
            <a:endParaRPr lang="en-US" sz="950" dirty="0">
              <a:latin typeface="Century Gothic" panose="020B0502020202020204" pitchFamily="34" charset="0"/>
            </a:endParaRPr>
          </a:p>
        </p:txBody>
      </p:sp>
      <p:sp>
        <p:nvSpPr>
          <p:cNvPr id="22" name="Shape 20"/>
          <p:cNvSpPr/>
          <p:nvPr/>
        </p:nvSpPr>
        <p:spPr>
          <a:xfrm>
            <a:off x="228600" y="3081528"/>
            <a:ext cx="4663440" cy="320040"/>
          </a:xfrm>
          <a:prstGeom prst="rect">
            <a:avLst/>
          </a:prstGeom>
          <a:solidFill>
            <a:srgbClr val="F0F5F6"/>
          </a:solidFill>
          <a:ln w="6350">
            <a:solidFill>
              <a:srgbClr val="E0E0E0"/>
            </a:solidFill>
            <a:prstDash val="solid"/>
          </a:ln>
        </p:spPr>
        <p:txBody>
          <a:bodyPr/>
          <a:lstStyle/>
          <a:p>
            <a:endParaRPr lang="en-US" dirty="0"/>
          </a:p>
        </p:txBody>
      </p:sp>
      <p:sp>
        <p:nvSpPr>
          <p:cNvPr id="23" name="Text 21"/>
          <p:cNvSpPr/>
          <p:nvPr/>
        </p:nvSpPr>
        <p:spPr>
          <a:xfrm>
            <a:off x="320040" y="3118104"/>
            <a:ext cx="1554480" cy="256032"/>
          </a:xfrm>
          <a:prstGeom prst="rect">
            <a:avLst/>
          </a:prstGeom>
          <a:noFill/>
          <a:ln/>
        </p:spPr>
        <p:txBody>
          <a:bodyPr wrap="square" rtlCol="0" anchor="ctr"/>
          <a:lstStyle/>
          <a:p>
            <a:pPr marL="0" indent="0">
              <a:buNone/>
            </a:pPr>
            <a:r>
              <a:rPr lang="en-US" sz="900" b="1" dirty="0">
                <a:solidFill>
                  <a:srgbClr val="1B2A4A"/>
                </a:solidFill>
                <a:latin typeface="Century Gothic" panose="020B0502020202020204" pitchFamily="34" charset="0"/>
                <a:ea typeface="Calibri" pitchFamily="34" charset="-122"/>
                <a:cs typeface="Calibri" pitchFamily="34" charset="-120"/>
              </a:rPr>
              <a:t>Meeting Type:</a:t>
            </a:r>
            <a:endParaRPr lang="en-US" sz="900" dirty="0">
              <a:latin typeface="Century Gothic" panose="020B0502020202020204" pitchFamily="34" charset="0"/>
            </a:endParaRPr>
          </a:p>
        </p:txBody>
      </p:sp>
      <p:sp>
        <p:nvSpPr>
          <p:cNvPr id="24" name="Text 22"/>
          <p:cNvSpPr/>
          <p:nvPr/>
        </p:nvSpPr>
        <p:spPr>
          <a:xfrm>
            <a:off x="1920240" y="3118104"/>
            <a:ext cx="2834640" cy="256032"/>
          </a:xfrm>
          <a:prstGeom prst="rect">
            <a:avLst/>
          </a:prstGeom>
          <a:noFill/>
          <a:ln/>
        </p:spPr>
        <p:txBody>
          <a:bodyPr wrap="square" rtlCol="0" anchor="ctr"/>
          <a:lstStyle/>
          <a:p>
            <a:pPr marL="0" indent="0">
              <a:buNone/>
            </a:pPr>
            <a:r>
              <a:rPr lang="en-US" sz="950" dirty="0">
                <a:solidFill>
                  <a:srgbClr val="1B2A4A"/>
                </a:solidFill>
                <a:latin typeface="Century Gothic" panose="020B0502020202020204" pitchFamily="34" charset="0"/>
                <a:ea typeface="Calibri" pitchFamily="34" charset="-122"/>
                <a:cs typeface="Calibri" pitchFamily="34" charset="-120"/>
              </a:rPr>
              <a:t>✓ Annual  ☐ Initial  ☐ Triennial</a:t>
            </a:r>
            <a:endParaRPr lang="en-US" sz="950" dirty="0">
              <a:latin typeface="Century Gothic" panose="020B0502020202020204" pitchFamily="34" charset="0"/>
            </a:endParaRPr>
          </a:p>
        </p:txBody>
      </p:sp>
      <p:sp>
        <p:nvSpPr>
          <p:cNvPr id="25" name="Shape 23"/>
          <p:cNvSpPr/>
          <p:nvPr/>
        </p:nvSpPr>
        <p:spPr>
          <a:xfrm>
            <a:off x="228600" y="3401568"/>
            <a:ext cx="4663440" cy="320040"/>
          </a:xfrm>
          <a:prstGeom prst="rect">
            <a:avLst/>
          </a:prstGeom>
          <a:solidFill>
            <a:srgbClr val="FFFFFF"/>
          </a:solidFill>
          <a:ln w="6350">
            <a:solidFill>
              <a:srgbClr val="E0E0E0"/>
            </a:solidFill>
            <a:prstDash val="solid"/>
          </a:ln>
        </p:spPr>
        <p:txBody>
          <a:bodyPr/>
          <a:lstStyle/>
          <a:p>
            <a:endParaRPr lang="en-US" dirty="0"/>
          </a:p>
        </p:txBody>
      </p:sp>
      <p:sp>
        <p:nvSpPr>
          <p:cNvPr id="26" name="Text 24"/>
          <p:cNvSpPr/>
          <p:nvPr/>
        </p:nvSpPr>
        <p:spPr>
          <a:xfrm>
            <a:off x="320040" y="3438144"/>
            <a:ext cx="1554480" cy="256032"/>
          </a:xfrm>
          <a:prstGeom prst="rect">
            <a:avLst/>
          </a:prstGeom>
          <a:noFill/>
          <a:ln/>
        </p:spPr>
        <p:txBody>
          <a:bodyPr wrap="square" rtlCol="0" anchor="ctr"/>
          <a:lstStyle/>
          <a:p>
            <a:pPr marL="0" indent="0">
              <a:buNone/>
            </a:pPr>
            <a:r>
              <a:rPr lang="en-US" sz="900" b="1" dirty="0">
                <a:solidFill>
                  <a:srgbClr val="1B2A4A"/>
                </a:solidFill>
                <a:latin typeface="Century Gothic" panose="020B0502020202020204" pitchFamily="34" charset="0"/>
                <a:ea typeface="Calibri" pitchFamily="34" charset="-122"/>
                <a:cs typeface="Calibri" pitchFamily="34" charset="-120"/>
              </a:rPr>
              <a:t>Primary Disability:</a:t>
            </a:r>
            <a:endParaRPr lang="en-US" sz="900" dirty="0">
              <a:latin typeface="Century Gothic" panose="020B0502020202020204" pitchFamily="34" charset="0"/>
            </a:endParaRPr>
          </a:p>
        </p:txBody>
      </p:sp>
      <p:sp>
        <p:nvSpPr>
          <p:cNvPr id="27" name="Text 25"/>
          <p:cNvSpPr/>
          <p:nvPr/>
        </p:nvSpPr>
        <p:spPr>
          <a:xfrm>
            <a:off x="1920240" y="3438144"/>
            <a:ext cx="2834640" cy="256032"/>
          </a:xfrm>
          <a:prstGeom prst="rect">
            <a:avLst/>
          </a:prstGeom>
          <a:noFill/>
          <a:ln/>
        </p:spPr>
        <p:txBody>
          <a:bodyPr wrap="square" rtlCol="0" anchor="ctr"/>
          <a:lstStyle/>
          <a:p>
            <a:pPr marL="0" indent="0">
              <a:buNone/>
            </a:pPr>
            <a:r>
              <a:rPr lang="en-US" sz="950" dirty="0">
                <a:solidFill>
                  <a:srgbClr val="1B2A4A"/>
                </a:solidFill>
                <a:latin typeface="Century Gothic" panose="020B0502020202020204" pitchFamily="34" charset="0"/>
                <a:ea typeface="Calibri" pitchFamily="34" charset="-122"/>
                <a:cs typeface="Calibri" pitchFamily="34" charset="-120"/>
              </a:rPr>
              <a:t>Speech or Language Impairment (SLI)</a:t>
            </a:r>
            <a:endParaRPr lang="en-US" sz="950" dirty="0">
              <a:latin typeface="Century Gothic" panose="020B0502020202020204" pitchFamily="34" charset="0"/>
            </a:endParaRPr>
          </a:p>
        </p:txBody>
      </p:sp>
      <p:sp>
        <p:nvSpPr>
          <p:cNvPr id="28" name="Shape 26"/>
          <p:cNvSpPr/>
          <p:nvPr/>
        </p:nvSpPr>
        <p:spPr>
          <a:xfrm>
            <a:off x="228600" y="3721608"/>
            <a:ext cx="4663440" cy="320040"/>
          </a:xfrm>
          <a:prstGeom prst="rect">
            <a:avLst/>
          </a:prstGeom>
          <a:solidFill>
            <a:srgbClr val="F0F5F6"/>
          </a:solidFill>
          <a:ln w="6350">
            <a:solidFill>
              <a:srgbClr val="E0E0E0"/>
            </a:solidFill>
            <a:prstDash val="solid"/>
          </a:ln>
        </p:spPr>
        <p:txBody>
          <a:bodyPr/>
          <a:lstStyle/>
          <a:p>
            <a:endParaRPr lang="en-US" dirty="0"/>
          </a:p>
        </p:txBody>
      </p:sp>
      <p:sp>
        <p:nvSpPr>
          <p:cNvPr id="29" name="Text 27"/>
          <p:cNvSpPr/>
          <p:nvPr/>
        </p:nvSpPr>
        <p:spPr>
          <a:xfrm>
            <a:off x="320040" y="3758184"/>
            <a:ext cx="1554480" cy="256032"/>
          </a:xfrm>
          <a:prstGeom prst="rect">
            <a:avLst/>
          </a:prstGeom>
          <a:noFill/>
          <a:ln/>
        </p:spPr>
        <p:txBody>
          <a:bodyPr wrap="square" rtlCol="0" anchor="ctr"/>
          <a:lstStyle/>
          <a:p>
            <a:pPr marL="0" indent="0">
              <a:buNone/>
            </a:pPr>
            <a:r>
              <a:rPr lang="en-US" sz="900" b="1" dirty="0">
                <a:solidFill>
                  <a:srgbClr val="1B2A4A"/>
                </a:solidFill>
                <a:latin typeface="Century Gothic" panose="020B0502020202020204" pitchFamily="34" charset="0"/>
                <a:ea typeface="Calibri" pitchFamily="34" charset="-122"/>
                <a:cs typeface="Calibri" pitchFamily="34" charset="-120"/>
              </a:rPr>
              <a:t>Secondary:</a:t>
            </a:r>
            <a:endParaRPr lang="en-US" sz="900" dirty="0">
              <a:latin typeface="Century Gothic" panose="020B0502020202020204" pitchFamily="34" charset="0"/>
            </a:endParaRPr>
          </a:p>
        </p:txBody>
      </p:sp>
      <p:sp>
        <p:nvSpPr>
          <p:cNvPr id="30" name="Text 28"/>
          <p:cNvSpPr/>
          <p:nvPr/>
        </p:nvSpPr>
        <p:spPr>
          <a:xfrm>
            <a:off x="1920240" y="3758184"/>
            <a:ext cx="2834640" cy="256032"/>
          </a:xfrm>
          <a:prstGeom prst="rect">
            <a:avLst/>
          </a:prstGeom>
          <a:noFill/>
          <a:ln/>
        </p:spPr>
        <p:txBody>
          <a:bodyPr wrap="square" rtlCol="0" anchor="ctr"/>
          <a:lstStyle/>
          <a:p>
            <a:pPr marL="0" indent="0">
              <a:buNone/>
            </a:pPr>
            <a:r>
              <a:rPr lang="en-US" sz="950" dirty="0">
                <a:solidFill>
                  <a:srgbClr val="1B2A4A"/>
                </a:solidFill>
                <a:latin typeface="Century Gothic" panose="020B0502020202020204" pitchFamily="34" charset="0"/>
                <a:ea typeface="Calibri" pitchFamily="34" charset="-122"/>
                <a:cs typeface="Calibri" pitchFamily="34" charset="-120"/>
              </a:rPr>
              <a:t>None</a:t>
            </a:r>
            <a:endParaRPr lang="en-US" sz="950" dirty="0">
              <a:latin typeface="Century Gothic" panose="020B0502020202020204" pitchFamily="34" charset="0"/>
            </a:endParaRPr>
          </a:p>
        </p:txBody>
      </p:sp>
      <p:sp>
        <p:nvSpPr>
          <p:cNvPr id="31" name="Shape 29"/>
          <p:cNvSpPr/>
          <p:nvPr/>
        </p:nvSpPr>
        <p:spPr>
          <a:xfrm>
            <a:off x="228600" y="4114800"/>
            <a:ext cx="4663440" cy="256032"/>
          </a:xfrm>
          <a:prstGeom prst="rect">
            <a:avLst/>
          </a:prstGeom>
          <a:solidFill>
            <a:srgbClr val="D6EEF1"/>
          </a:solidFill>
          <a:ln w="6350">
            <a:solidFill>
              <a:srgbClr val="BBDDDF"/>
            </a:solidFill>
            <a:prstDash val="solid"/>
          </a:ln>
        </p:spPr>
        <p:txBody>
          <a:bodyPr/>
          <a:lstStyle/>
          <a:p>
            <a:endParaRPr lang="en-US" dirty="0"/>
          </a:p>
        </p:txBody>
      </p:sp>
      <p:sp>
        <p:nvSpPr>
          <p:cNvPr id="32" name="Text 30"/>
          <p:cNvSpPr/>
          <p:nvPr/>
        </p:nvSpPr>
        <p:spPr>
          <a:xfrm>
            <a:off x="320040" y="4151376"/>
            <a:ext cx="4572000" cy="201168"/>
          </a:xfrm>
          <a:prstGeom prst="rect">
            <a:avLst/>
          </a:prstGeom>
          <a:noFill/>
          <a:ln/>
        </p:spPr>
        <p:txBody>
          <a:bodyPr wrap="square" rtlCol="0" anchor="ctr"/>
          <a:lstStyle/>
          <a:p>
            <a:pPr marL="0" indent="0">
              <a:buNone/>
            </a:pPr>
            <a:r>
              <a:rPr lang="en-US" sz="850" b="1" dirty="0">
                <a:solidFill>
                  <a:srgbClr val="1B2A4A"/>
                </a:solidFill>
                <a:latin typeface="Century Gothic" panose="020B0502020202020204" pitchFamily="34" charset="0"/>
                <a:ea typeface="Calibri" pitchFamily="34" charset="-122"/>
                <a:cs typeface="Calibri" pitchFamily="34" charset="-120"/>
              </a:rPr>
              <a:t>How disability affects general curriculum:</a:t>
            </a:r>
            <a:endParaRPr lang="en-US" sz="850" dirty="0">
              <a:latin typeface="Century Gothic" panose="020B0502020202020204" pitchFamily="34" charset="0"/>
            </a:endParaRPr>
          </a:p>
        </p:txBody>
      </p:sp>
      <p:sp>
        <p:nvSpPr>
          <p:cNvPr id="33" name="Shape 31"/>
          <p:cNvSpPr/>
          <p:nvPr/>
        </p:nvSpPr>
        <p:spPr>
          <a:xfrm>
            <a:off x="228600" y="4370832"/>
            <a:ext cx="4663440" cy="548640"/>
          </a:xfrm>
          <a:prstGeom prst="rect">
            <a:avLst/>
          </a:prstGeom>
          <a:solidFill>
            <a:srgbClr val="FFFFFF"/>
          </a:solidFill>
          <a:ln w="6350">
            <a:solidFill>
              <a:srgbClr val="CCCCCC"/>
            </a:solidFill>
            <a:prstDash val="solid"/>
          </a:ln>
        </p:spPr>
        <p:txBody>
          <a:bodyPr/>
          <a:lstStyle/>
          <a:p>
            <a:endParaRPr lang="en-US" dirty="0"/>
          </a:p>
        </p:txBody>
      </p:sp>
      <p:sp>
        <p:nvSpPr>
          <p:cNvPr id="34" name="Text 32"/>
          <p:cNvSpPr/>
          <p:nvPr/>
        </p:nvSpPr>
        <p:spPr>
          <a:xfrm>
            <a:off x="320040" y="4407408"/>
            <a:ext cx="4480560" cy="502920"/>
          </a:xfrm>
          <a:prstGeom prst="rect">
            <a:avLst/>
          </a:prstGeom>
          <a:noFill/>
          <a:ln/>
        </p:spPr>
        <p:txBody>
          <a:bodyPr wrap="square" rtlCol="0" anchor="ctr"/>
          <a:lstStyle/>
          <a:p>
            <a:pPr marL="0" indent="0">
              <a:buNone/>
            </a:pPr>
            <a:r>
              <a:rPr lang="en-US" sz="850" i="1" dirty="0">
                <a:solidFill>
                  <a:srgbClr val="1B2A4A"/>
                </a:solidFill>
                <a:latin typeface="Century Gothic" panose="020B0502020202020204" pitchFamily="34" charset="0"/>
                <a:ea typeface="Calibri" pitchFamily="34" charset="-122"/>
                <a:cs typeface="Calibri" pitchFamily="34" charset="-120"/>
              </a:rPr>
              <a:t>Stuttering adversely impacts Alex's ability to participate verbally in class discussions, read aloud, and engage in group activities, creating anxiety that reduces educational participation.</a:t>
            </a:r>
            <a:endParaRPr lang="en-US" sz="850" dirty="0">
              <a:latin typeface="Century Gothic" panose="020B0502020202020204" pitchFamily="34" charset="0"/>
            </a:endParaRPr>
          </a:p>
        </p:txBody>
      </p:sp>
      <p:sp>
        <p:nvSpPr>
          <p:cNvPr id="35" name="Shape 33"/>
          <p:cNvSpPr/>
          <p:nvPr/>
        </p:nvSpPr>
        <p:spPr>
          <a:xfrm>
            <a:off x="5120640" y="1097280"/>
            <a:ext cx="3749040" cy="1143000"/>
          </a:xfrm>
          <a:prstGeom prst="rect">
            <a:avLst/>
          </a:prstGeom>
          <a:solidFill>
            <a:srgbClr val="1B2A4A"/>
          </a:solidFill>
          <a:ln/>
          <a:effectLst>
            <a:outerShdw blurRad="63500" dist="25400" dir="8100000" algn="bl" rotWithShape="0">
              <a:srgbClr val="000000">
                <a:alpha val="12000"/>
              </a:srgbClr>
            </a:outerShdw>
          </a:effectLst>
        </p:spPr>
        <p:txBody>
          <a:bodyPr/>
          <a:lstStyle/>
          <a:p>
            <a:endParaRPr lang="en-US" dirty="0"/>
          </a:p>
        </p:txBody>
      </p:sp>
      <p:sp>
        <p:nvSpPr>
          <p:cNvPr id="36" name="Text 34"/>
          <p:cNvSpPr/>
          <p:nvPr/>
        </p:nvSpPr>
        <p:spPr>
          <a:xfrm>
            <a:off x="5257800" y="1170432"/>
            <a:ext cx="3474720" cy="320040"/>
          </a:xfrm>
          <a:prstGeom prst="rect">
            <a:avLst/>
          </a:prstGeom>
          <a:noFill/>
          <a:ln/>
        </p:spPr>
        <p:txBody>
          <a:bodyPr wrap="square" rtlCol="0" anchor="ctr"/>
          <a:lstStyle/>
          <a:p>
            <a:pPr marL="0" indent="0">
              <a:buNone/>
            </a:pPr>
            <a:r>
              <a:rPr lang="en-US" sz="1200" b="1" dirty="0">
                <a:solidFill>
                  <a:srgbClr val="FFFFFF"/>
                </a:solidFill>
                <a:latin typeface="Century Gothic" panose="020B0502020202020204" pitchFamily="34" charset="0"/>
                <a:ea typeface="Trebuchet MS" pitchFamily="34" charset="-122"/>
                <a:cs typeface="Trebuchet MS" pitchFamily="34" charset="-120"/>
              </a:rPr>
              <a:t>✓ Check: Key Dates</a:t>
            </a:r>
            <a:endParaRPr lang="en-US" sz="1200" dirty="0">
              <a:latin typeface="Century Gothic" panose="020B0502020202020204" pitchFamily="34" charset="0"/>
            </a:endParaRPr>
          </a:p>
        </p:txBody>
      </p:sp>
      <p:sp>
        <p:nvSpPr>
          <p:cNvPr id="37" name="Text 35"/>
          <p:cNvSpPr/>
          <p:nvPr/>
        </p:nvSpPr>
        <p:spPr>
          <a:xfrm>
            <a:off x="5257800" y="1481328"/>
            <a:ext cx="3474720" cy="704088"/>
          </a:xfrm>
          <a:prstGeom prst="rect">
            <a:avLst/>
          </a:prstGeom>
          <a:noFill/>
          <a:ln/>
        </p:spPr>
        <p:txBody>
          <a:bodyPr wrap="square" rtlCol="0" anchor="ctr"/>
          <a:lstStyle/>
          <a:p>
            <a:pPr marL="0" indent="0">
              <a:buNone/>
            </a:pPr>
            <a:r>
              <a:rPr lang="en-US" sz="1050" dirty="0">
                <a:solidFill>
                  <a:srgbClr val="F5F0E8"/>
                </a:solidFill>
                <a:latin typeface="Century Gothic" panose="020B0502020202020204" pitchFamily="34" charset="0"/>
                <a:ea typeface="Calibri" pitchFamily="34" charset="-122"/>
                <a:cs typeface="Calibri" pitchFamily="34" charset="-120"/>
              </a:rPr>
              <a:t>Verify the IEP date, next annual review date, and next evaluation date. Schools must hold annual IEP meetings on time.</a:t>
            </a:r>
            <a:endParaRPr lang="en-US" sz="1050" dirty="0">
              <a:latin typeface="Century Gothic" panose="020B0502020202020204" pitchFamily="34" charset="0"/>
            </a:endParaRPr>
          </a:p>
        </p:txBody>
      </p:sp>
      <p:sp>
        <p:nvSpPr>
          <p:cNvPr id="38" name="Shape 36"/>
          <p:cNvSpPr/>
          <p:nvPr/>
        </p:nvSpPr>
        <p:spPr>
          <a:xfrm>
            <a:off x="5120640" y="2350008"/>
            <a:ext cx="3749040" cy="1143000"/>
          </a:xfrm>
          <a:prstGeom prst="rect">
            <a:avLst/>
          </a:prstGeom>
          <a:solidFill>
            <a:srgbClr val="028090"/>
          </a:solidFill>
          <a:ln/>
          <a:effectLst>
            <a:outerShdw blurRad="63500" dist="25400" dir="8100000" algn="bl" rotWithShape="0">
              <a:srgbClr val="000000">
                <a:alpha val="12000"/>
              </a:srgbClr>
            </a:outerShdw>
          </a:effectLst>
        </p:spPr>
        <p:txBody>
          <a:bodyPr/>
          <a:lstStyle/>
          <a:p>
            <a:endParaRPr lang="en-US" dirty="0"/>
          </a:p>
        </p:txBody>
      </p:sp>
      <p:sp>
        <p:nvSpPr>
          <p:cNvPr id="39" name="Text 37"/>
          <p:cNvSpPr/>
          <p:nvPr/>
        </p:nvSpPr>
        <p:spPr>
          <a:xfrm>
            <a:off x="5257800" y="2423160"/>
            <a:ext cx="3474720" cy="320040"/>
          </a:xfrm>
          <a:prstGeom prst="rect">
            <a:avLst/>
          </a:prstGeom>
          <a:noFill/>
          <a:ln/>
        </p:spPr>
        <p:txBody>
          <a:bodyPr wrap="square" rtlCol="0" anchor="ctr"/>
          <a:lstStyle/>
          <a:p>
            <a:pPr marL="0" indent="0">
              <a:buNone/>
            </a:pPr>
            <a:r>
              <a:rPr lang="en-US" sz="1200" b="1" dirty="0">
                <a:solidFill>
                  <a:srgbClr val="FFFFFF"/>
                </a:solidFill>
                <a:latin typeface="Century Gothic" panose="020B0502020202020204" pitchFamily="34" charset="0"/>
                <a:ea typeface="Trebuchet MS" pitchFamily="34" charset="-122"/>
                <a:cs typeface="Trebuchet MS" pitchFamily="34" charset="-120"/>
              </a:rPr>
              <a:t>✓ Check: Disability Category</a:t>
            </a:r>
            <a:endParaRPr lang="en-US" sz="1200" dirty="0">
              <a:latin typeface="Century Gothic" panose="020B0502020202020204" pitchFamily="34" charset="0"/>
            </a:endParaRPr>
          </a:p>
        </p:txBody>
      </p:sp>
      <p:sp>
        <p:nvSpPr>
          <p:cNvPr id="40" name="Text 38"/>
          <p:cNvSpPr/>
          <p:nvPr/>
        </p:nvSpPr>
        <p:spPr>
          <a:xfrm>
            <a:off x="5257800" y="2734056"/>
            <a:ext cx="3474720" cy="704088"/>
          </a:xfrm>
          <a:prstGeom prst="rect">
            <a:avLst/>
          </a:prstGeom>
          <a:noFill/>
          <a:ln/>
        </p:spPr>
        <p:txBody>
          <a:bodyPr wrap="square" rtlCol="0" anchor="ctr"/>
          <a:lstStyle/>
          <a:p>
            <a:pPr marL="0" indent="0">
              <a:buNone/>
            </a:pPr>
            <a:r>
              <a:rPr lang="en-US" sz="1050" dirty="0">
                <a:solidFill>
                  <a:srgbClr val="F5F0E8"/>
                </a:solidFill>
                <a:latin typeface="Century Gothic" panose="020B0502020202020204" pitchFamily="34" charset="0"/>
                <a:ea typeface="Calibri" pitchFamily="34" charset="-122"/>
                <a:cs typeface="Calibri" pitchFamily="34" charset="-120"/>
              </a:rPr>
              <a:t>Your child should be listed as "Speech or Language Impairment." The description must explain HOW the stutter impacts school (not just state that it exists).</a:t>
            </a:r>
            <a:endParaRPr lang="en-US" sz="1050" dirty="0">
              <a:latin typeface="Century Gothic" panose="020B0502020202020204" pitchFamily="34" charset="0"/>
            </a:endParaRPr>
          </a:p>
        </p:txBody>
      </p:sp>
      <p:sp>
        <p:nvSpPr>
          <p:cNvPr id="41" name="Shape 39"/>
          <p:cNvSpPr/>
          <p:nvPr/>
        </p:nvSpPr>
        <p:spPr>
          <a:xfrm>
            <a:off x="5120640" y="3602736"/>
            <a:ext cx="3749040" cy="1143000"/>
          </a:xfrm>
          <a:prstGeom prst="rect">
            <a:avLst/>
          </a:prstGeom>
          <a:solidFill>
            <a:srgbClr val="1B2A4A"/>
          </a:solidFill>
          <a:ln/>
          <a:effectLst>
            <a:outerShdw blurRad="63500" dist="25400" dir="8100000" algn="bl" rotWithShape="0">
              <a:srgbClr val="000000">
                <a:alpha val="12000"/>
              </a:srgbClr>
            </a:outerShdw>
          </a:effectLst>
        </p:spPr>
        <p:txBody>
          <a:bodyPr/>
          <a:lstStyle/>
          <a:p>
            <a:endParaRPr lang="en-US" dirty="0"/>
          </a:p>
        </p:txBody>
      </p:sp>
      <p:sp>
        <p:nvSpPr>
          <p:cNvPr id="42" name="Text 40"/>
          <p:cNvSpPr/>
          <p:nvPr/>
        </p:nvSpPr>
        <p:spPr>
          <a:xfrm>
            <a:off x="5257800" y="3675888"/>
            <a:ext cx="3474720" cy="320040"/>
          </a:xfrm>
          <a:prstGeom prst="rect">
            <a:avLst/>
          </a:prstGeom>
          <a:noFill/>
          <a:ln/>
        </p:spPr>
        <p:txBody>
          <a:bodyPr wrap="square" rtlCol="0" anchor="ctr"/>
          <a:lstStyle/>
          <a:p>
            <a:pPr marL="0" indent="0">
              <a:buNone/>
            </a:pPr>
            <a:r>
              <a:rPr lang="en-US" sz="1200" b="1" dirty="0">
                <a:solidFill>
                  <a:srgbClr val="FFFFFF"/>
                </a:solidFill>
                <a:latin typeface="Century Gothic" panose="020B0502020202020204" pitchFamily="34" charset="0"/>
                <a:ea typeface="Trebuchet MS" pitchFamily="34" charset="-122"/>
                <a:cs typeface="Trebuchet MS" pitchFamily="34" charset="-120"/>
              </a:rPr>
              <a:t>✓ Check: Meeting Type</a:t>
            </a:r>
            <a:endParaRPr lang="en-US" sz="1200" dirty="0">
              <a:latin typeface="Century Gothic" panose="020B0502020202020204" pitchFamily="34" charset="0"/>
            </a:endParaRPr>
          </a:p>
        </p:txBody>
      </p:sp>
      <p:sp>
        <p:nvSpPr>
          <p:cNvPr id="43" name="Text 41"/>
          <p:cNvSpPr/>
          <p:nvPr/>
        </p:nvSpPr>
        <p:spPr>
          <a:xfrm>
            <a:off x="5257800" y="3986784"/>
            <a:ext cx="3474720" cy="704088"/>
          </a:xfrm>
          <a:prstGeom prst="rect">
            <a:avLst/>
          </a:prstGeom>
          <a:noFill/>
          <a:ln/>
        </p:spPr>
        <p:txBody>
          <a:bodyPr wrap="square" rtlCol="0" anchor="ctr"/>
          <a:lstStyle/>
          <a:p>
            <a:pPr marL="0" indent="0">
              <a:buNone/>
            </a:pPr>
            <a:r>
              <a:rPr lang="en-US" sz="1050" dirty="0">
                <a:solidFill>
                  <a:srgbClr val="F5F0E8"/>
                </a:solidFill>
                <a:latin typeface="Century Gothic" panose="020B0502020202020204" pitchFamily="34" charset="0"/>
                <a:ea typeface="Calibri" pitchFamily="34" charset="-122"/>
                <a:cs typeface="Calibri" pitchFamily="34" charset="-120"/>
              </a:rPr>
              <a:t>Know why you're meeting: Annual review, Initial IEP, or Triennial evaluation. Each meeting has different legal requirements.</a:t>
            </a:r>
            <a:endParaRPr lang="en-US" sz="1050" dirty="0">
              <a:latin typeface="Century Gothic" panose="020B0502020202020204" pitchFamily="34" charset="0"/>
            </a:endParaRPr>
          </a:p>
        </p:txBody>
      </p:sp>
      <p:sp>
        <p:nvSpPr>
          <p:cNvPr id="44" name="Shape 42"/>
          <p:cNvSpPr/>
          <p:nvPr/>
        </p:nvSpPr>
        <p:spPr>
          <a:xfrm>
            <a:off x="5120640" y="4681728"/>
            <a:ext cx="3749040" cy="338328"/>
          </a:xfrm>
          <a:prstGeom prst="rect">
            <a:avLst/>
          </a:prstGeom>
          <a:solidFill>
            <a:srgbClr val="C9A84C"/>
          </a:solidFill>
          <a:ln/>
        </p:spPr>
        <p:txBody>
          <a:bodyPr/>
          <a:lstStyle/>
          <a:p>
            <a:endParaRPr lang="en-US" dirty="0"/>
          </a:p>
        </p:txBody>
      </p:sp>
      <p:sp>
        <p:nvSpPr>
          <p:cNvPr id="45" name="Text 43"/>
          <p:cNvSpPr/>
          <p:nvPr/>
        </p:nvSpPr>
        <p:spPr>
          <a:xfrm>
            <a:off x="5166360" y="4681728"/>
            <a:ext cx="3657600" cy="338328"/>
          </a:xfrm>
          <a:prstGeom prst="rect">
            <a:avLst/>
          </a:prstGeom>
          <a:noFill/>
          <a:ln/>
        </p:spPr>
        <p:txBody>
          <a:bodyPr wrap="square" rtlCol="0" anchor="ctr"/>
          <a:lstStyle/>
          <a:p>
            <a:pPr marL="0" indent="0">
              <a:buNone/>
            </a:pPr>
            <a:r>
              <a:rPr lang="en-US" sz="950" b="1" dirty="0">
                <a:solidFill>
                  <a:srgbClr val="1B2A4A"/>
                </a:solidFill>
                <a:latin typeface="Century Gothic" panose="020B0502020202020204" pitchFamily="34" charset="0"/>
                <a:ea typeface="Calibri" pitchFamily="34" charset="-122"/>
                <a:cs typeface="Calibri" pitchFamily="34" charset="-120"/>
              </a:rPr>
              <a:t>💡  "Adverse effect" includes anxiety, avoidance, and reduced class participation — not just poor grades!</a:t>
            </a:r>
            <a:endParaRPr lang="en-US" sz="950" dirty="0">
              <a:latin typeface="Century Gothic" panose="020B0502020202020204" pitchFamily="34" charset="0"/>
            </a:endParaRPr>
          </a:p>
        </p:txBody>
      </p:sp>
      <p:pic>
        <p:nvPicPr>
          <p:cNvPr id="46" name="Picture 45">
            <a:extLst>
              <a:ext uri="{FF2B5EF4-FFF2-40B4-BE49-F238E27FC236}">
                <a16:creationId xmlns:a16="http://schemas.microsoft.com/office/drawing/2014/main" id="{D5FF48FF-5C4C-5E77-A40C-AD49FAE50D11}"/>
              </a:ext>
            </a:extLst>
          </p:cNvPr>
          <p:cNvPicPr>
            <a:picLocks noChangeAspect="1"/>
          </p:cNvPicPr>
          <p:nvPr/>
        </p:nvPicPr>
        <p:blipFill>
          <a:blip r:embed="rId3">
            <a:alphaModFix/>
          </a:blip>
          <a:stretch>
            <a:fillRect/>
          </a:stretch>
        </p:blipFill>
        <p:spPr>
          <a:xfrm>
            <a:off x="8277490" y="4839866"/>
            <a:ext cx="637015" cy="260933"/>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6">
    <p:bg>
      <p:bgPr>
        <a:solidFill>
          <a:srgbClr val="F5F0E8"/>
        </a:solidFill>
        <a:effectLst/>
      </p:bgPr>
    </p:bg>
    <p:spTree>
      <p:nvGrpSpPr>
        <p:cNvPr id="1" name=""/>
        <p:cNvGrpSpPr/>
        <p:nvPr/>
      </p:nvGrpSpPr>
      <p:grpSpPr>
        <a:xfrm>
          <a:off x="0" y="0"/>
          <a:ext cx="0" cy="0"/>
          <a:chOff x="0" y="0"/>
          <a:chExt cx="0" cy="0"/>
        </a:xfrm>
      </p:grpSpPr>
      <p:sp>
        <p:nvSpPr>
          <p:cNvPr id="2" name="Shape 0"/>
          <p:cNvSpPr/>
          <p:nvPr/>
        </p:nvSpPr>
        <p:spPr>
          <a:xfrm>
            <a:off x="0" y="0"/>
            <a:ext cx="9144000" cy="1005840"/>
          </a:xfrm>
          <a:prstGeom prst="rect">
            <a:avLst/>
          </a:prstGeom>
          <a:solidFill>
            <a:srgbClr val="1B2A4A"/>
          </a:solidFill>
          <a:ln/>
        </p:spPr>
        <p:txBody>
          <a:bodyPr/>
          <a:lstStyle/>
          <a:p>
            <a:endParaRPr lang="en-US" dirty="0"/>
          </a:p>
        </p:txBody>
      </p:sp>
      <p:sp>
        <p:nvSpPr>
          <p:cNvPr id="3" name="Text 1"/>
          <p:cNvSpPr/>
          <p:nvPr/>
        </p:nvSpPr>
        <p:spPr>
          <a:xfrm>
            <a:off x="365760" y="91440"/>
            <a:ext cx="8229600" cy="822960"/>
          </a:xfrm>
          <a:prstGeom prst="rect">
            <a:avLst/>
          </a:prstGeom>
          <a:noFill/>
          <a:ln/>
        </p:spPr>
        <p:txBody>
          <a:bodyPr wrap="square" rtlCol="0" anchor="ctr"/>
          <a:lstStyle/>
          <a:p>
            <a:pPr marL="0" indent="0">
              <a:buNone/>
            </a:pPr>
            <a:r>
              <a:rPr lang="en-US" sz="2800" b="1" dirty="0">
                <a:solidFill>
                  <a:srgbClr val="FFFFFF"/>
                </a:solidFill>
                <a:latin typeface="Century Gothic" panose="020B0502020202020204" pitchFamily="34" charset="0"/>
                <a:ea typeface="Trebuchet MS" pitchFamily="34" charset="-122"/>
                <a:cs typeface="Trebuchet MS" pitchFamily="34" charset="-120"/>
              </a:rPr>
              <a:t>IEP Page 2: Present Levels of Performance</a:t>
            </a:r>
            <a:endParaRPr lang="en-US" sz="2800" dirty="0">
              <a:latin typeface="Century Gothic" panose="020B0502020202020204" pitchFamily="34" charset="0"/>
            </a:endParaRPr>
          </a:p>
        </p:txBody>
      </p:sp>
      <p:sp>
        <p:nvSpPr>
          <p:cNvPr id="4" name="Text 2"/>
          <p:cNvSpPr/>
          <p:nvPr/>
        </p:nvSpPr>
        <p:spPr>
          <a:xfrm>
            <a:off x="365760" y="1097280"/>
            <a:ext cx="8412480" cy="365760"/>
          </a:xfrm>
          <a:prstGeom prst="rect">
            <a:avLst/>
          </a:prstGeom>
          <a:noFill/>
          <a:ln/>
        </p:spPr>
        <p:txBody>
          <a:bodyPr wrap="square" rtlCol="0" anchor="ctr"/>
          <a:lstStyle/>
          <a:p>
            <a:pPr marL="0" indent="0">
              <a:buNone/>
            </a:pPr>
            <a:r>
              <a:rPr lang="en-US" sz="1300" i="1" dirty="0">
                <a:solidFill>
                  <a:srgbClr val="1B2A4A"/>
                </a:solidFill>
                <a:latin typeface="Century Gothic" panose="020B0502020202020204" pitchFamily="34" charset="0"/>
                <a:ea typeface="Calibri" pitchFamily="34" charset="-122"/>
                <a:cs typeface="Calibri" pitchFamily="34" charset="-120"/>
              </a:rPr>
              <a:t>This page describes where your child is RIGHT NOW. It's the foundation that everything else is built on.</a:t>
            </a:r>
            <a:endParaRPr lang="en-US" sz="1300" dirty="0">
              <a:latin typeface="Century Gothic" panose="020B0502020202020204" pitchFamily="34" charset="0"/>
            </a:endParaRPr>
          </a:p>
        </p:txBody>
      </p:sp>
      <p:sp>
        <p:nvSpPr>
          <p:cNvPr id="5" name="Shape 3"/>
          <p:cNvSpPr/>
          <p:nvPr/>
        </p:nvSpPr>
        <p:spPr>
          <a:xfrm>
            <a:off x="228600" y="1508760"/>
            <a:ext cx="5029200" cy="3474720"/>
          </a:xfrm>
          <a:prstGeom prst="rect">
            <a:avLst/>
          </a:prstGeom>
          <a:solidFill>
            <a:srgbClr val="FFFFFF"/>
          </a:solidFill>
          <a:ln w="12700">
            <a:solidFill>
              <a:srgbClr val="CCCCCC"/>
            </a:solidFill>
            <a:prstDash val="solid"/>
          </a:ln>
        </p:spPr>
        <p:txBody>
          <a:bodyPr/>
          <a:lstStyle/>
          <a:p>
            <a:endParaRPr lang="en-US" dirty="0"/>
          </a:p>
        </p:txBody>
      </p:sp>
      <p:sp>
        <p:nvSpPr>
          <p:cNvPr id="6" name="Shape 4"/>
          <p:cNvSpPr/>
          <p:nvPr/>
        </p:nvSpPr>
        <p:spPr>
          <a:xfrm>
            <a:off x="228600" y="1508760"/>
            <a:ext cx="5029200" cy="320040"/>
          </a:xfrm>
          <a:prstGeom prst="rect">
            <a:avLst/>
          </a:prstGeom>
          <a:solidFill>
            <a:srgbClr val="1B2A4A"/>
          </a:solidFill>
          <a:ln/>
        </p:spPr>
        <p:txBody>
          <a:bodyPr/>
          <a:lstStyle/>
          <a:p>
            <a:endParaRPr lang="en-US" dirty="0"/>
          </a:p>
        </p:txBody>
      </p:sp>
      <p:sp>
        <p:nvSpPr>
          <p:cNvPr id="7" name="Text 5"/>
          <p:cNvSpPr/>
          <p:nvPr/>
        </p:nvSpPr>
        <p:spPr>
          <a:xfrm>
            <a:off x="274320" y="1508760"/>
            <a:ext cx="4937760" cy="320040"/>
          </a:xfrm>
          <a:prstGeom prst="rect">
            <a:avLst/>
          </a:prstGeom>
          <a:noFill/>
          <a:ln/>
        </p:spPr>
        <p:txBody>
          <a:bodyPr wrap="square" rtlCol="0" anchor="ctr"/>
          <a:lstStyle/>
          <a:p>
            <a:pPr marL="0" indent="0" algn="ctr">
              <a:buNone/>
            </a:pPr>
            <a:r>
              <a:rPr lang="en-US" sz="750" b="1" dirty="0">
                <a:solidFill>
                  <a:srgbClr val="FFFFFF"/>
                </a:solidFill>
                <a:latin typeface="Century Gothic" panose="020B0502020202020204" pitchFamily="34" charset="0"/>
                <a:ea typeface="Calibri" pitchFamily="34" charset="-122"/>
                <a:cs typeface="Calibri" pitchFamily="34" charset="-120"/>
              </a:rPr>
              <a:t>PRESENT LEVELS OF ACADEMIC ACHIEVEMENT AND FUNCTIONAL PERFORMANCE</a:t>
            </a:r>
            <a:endParaRPr lang="en-US" sz="750" dirty="0">
              <a:latin typeface="Century Gothic" panose="020B0502020202020204" pitchFamily="34" charset="0"/>
            </a:endParaRPr>
          </a:p>
        </p:txBody>
      </p:sp>
      <p:sp>
        <p:nvSpPr>
          <p:cNvPr id="8" name="Shape 6"/>
          <p:cNvSpPr/>
          <p:nvPr/>
        </p:nvSpPr>
        <p:spPr>
          <a:xfrm>
            <a:off x="228600" y="1874520"/>
            <a:ext cx="5029200" cy="256032"/>
          </a:xfrm>
          <a:prstGeom prst="rect">
            <a:avLst/>
          </a:prstGeom>
          <a:solidFill>
            <a:srgbClr val="D6EEF1"/>
          </a:solidFill>
          <a:ln w="6350">
            <a:solidFill>
              <a:srgbClr val="B0D5DA"/>
            </a:solidFill>
            <a:prstDash val="solid"/>
          </a:ln>
        </p:spPr>
        <p:txBody>
          <a:bodyPr/>
          <a:lstStyle/>
          <a:p>
            <a:endParaRPr lang="en-US" dirty="0"/>
          </a:p>
        </p:txBody>
      </p:sp>
      <p:sp>
        <p:nvSpPr>
          <p:cNvPr id="9" name="Text 7"/>
          <p:cNvSpPr/>
          <p:nvPr/>
        </p:nvSpPr>
        <p:spPr>
          <a:xfrm>
            <a:off x="320040" y="1911096"/>
            <a:ext cx="4846320" cy="201168"/>
          </a:xfrm>
          <a:prstGeom prst="rect">
            <a:avLst/>
          </a:prstGeom>
          <a:noFill/>
          <a:ln/>
        </p:spPr>
        <p:txBody>
          <a:bodyPr wrap="square" rtlCol="0" anchor="ctr"/>
          <a:lstStyle/>
          <a:p>
            <a:pPr marL="0" indent="0">
              <a:buNone/>
            </a:pPr>
            <a:r>
              <a:rPr lang="en-US" sz="900" b="1" dirty="0">
                <a:solidFill>
                  <a:srgbClr val="1B2A4A"/>
                </a:solidFill>
                <a:latin typeface="Century Gothic" panose="020B0502020202020204" pitchFamily="34" charset="0"/>
                <a:ea typeface="Calibri" pitchFamily="34" charset="-122"/>
                <a:cs typeface="Calibri" pitchFamily="34" charset="-120"/>
              </a:rPr>
              <a:t>Strengths/Preferences/Interests</a:t>
            </a:r>
            <a:endParaRPr lang="en-US" sz="900" dirty="0">
              <a:latin typeface="Century Gothic" panose="020B0502020202020204" pitchFamily="34" charset="0"/>
            </a:endParaRPr>
          </a:p>
        </p:txBody>
      </p:sp>
      <p:sp>
        <p:nvSpPr>
          <p:cNvPr id="10" name="Shape 8"/>
          <p:cNvSpPr/>
          <p:nvPr/>
        </p:nvSpPr>
        <p:spPr>
          <a:xfrm>
            <a:off x="228600" y="2130552"/>
            <a:ext cx="5029200" cy="713232"/>
          </a:xfrm>
          <a:prstGeom prst="rect">
            <a:avLst/>
          </a:prstGeom>
          <a:solidFill>
            <a:srgbClr val="FFFFFF"/>
          </a:solidFill>
          <a:ln w="6350">
            <a:solidFill>
              <a:srgbClr val="E0E0E0"/>
            </a:solidFill>
            <a:prstDash val="solid"/>
          </a:ln>
        </p:spPr>
        <p:txBody>
          <a:bodyPr/>
          <a:lstStyle/>
          <a:p>
            <a:endParaRPr lang="en-US" dirty="0"/>
          </a:p>
        </p:txBody>
      </p:sp>
      <p:sp>
        <p:nvSpPr>
          <p:cNvPr id="11" name="Text 9"/>
          <p:cNvSpPr/>
          <p:nvPr/>
        </p:nvSpPr>
        <p:spPr>
          <a:xfrm>
            <a:off x="320040" y="2167128"/>
            <a:ext cx="4846320" cy="658368"/>
          </a:xfrm>
          <a:prstGeom prst="rect">
            <a:avLst/>
          </a:prstGeom>
          <a:noFill/>
          <a:ln/>
        </p:spPr>
        <p:txBody>
          <a:bodyPr wrap="square" rtlCol="0" anchor="ctr"/>
          <a:lstStyle/>
          <a:p>
            <a:pPr marL="0" indent="0">
              <a:buNone/>
            </a:pPr>
            <a:r>
              <a:rPr lang="en-US" sz="850" dirty="0">
                <a:solidFill>
                  <a:srgbClr val="1B2A4A"/>
                </a:solidFill>
                <a:latin typeface="Century Gothic" panose="020B0502020202020204" pitchFamily="34" charset="0"/>
                <a:ea typeface="Calibri" pitchFamily="34" charset="-122"/>
                <a:cs typeface="Calibri" pitchFamily="34" charset="-120"/>
              </a:rPr>
              <a:t>John is a creative thinker who excels at written work and math. Alex enjoys science and art, demonstrates strong comprehension, and has excellent one-on-one communication skills.</a:t>
            </a:r>
            <a:endParaRPr lang="en-US" sz="850" dirty="0">
              <a:latin typeface="Century Gothic" panose="020B0502020202020204" pitchFamily="34" charset="0"/>
            </a:endParaRPr>
          </a:p>
        </p:txBody>
      </p:sp>
      <p:sp>
        <p:nvSpPr>
          <p:cNvPr id="12" name="Shape 10"/>
          <p:cNvSpPr/>
          <p:nvPr/>
        </p:nvSpPr>
        <p:spPr>
          <a:xfrm>
            <a:off x="228600" y="2880360"/>
            <a:ext cx="5029200" cy="256032"/>
          </a:xfrm>
          <a:prstGeom prst="rect">
            <a:avLst/>
          </a:prstGeom>
          <a:solidFill>
            <a:srgbClr val="D6EEF1"/>
          </a:solidFill>
          <a:ln w="6350">
            <a:solidFill>
              <a:srgbClr val="B0D5DA"/>
            </a:solidFill>
            <a:prstDash val="solid"/>
          </a:ln>
        </p:spPr>
        <p:txBody>
          <a:bodyPr/>
          <a:lstStyle/>
          <a:p>
            <a:endParaRPr lang="en-US" dirty="0"/>
          </a:p>
        </p:txBody>
      </p:sp>
      <p:sp>
        <p:nvSpPr>
          <p:cNvPr id="13" name="Text 11"/>
          <p:cNvSpPr/>
          <p:nvPr/>
        </p:nvSpPr>
        <p:spPr>
          <a:xfrm>
            <a:off x="320040" y="2916936"/>
            <a:ext cx="4846320" cy="201168"/>
          </a:xfrm>
          <a:prstGeom prst="rect">
            <a:avLst/>
          </a:prstGeom>
          <a:noFill/>
          <a:ln/>
        </p:spPr>
        <p:txBody>
          <a:bodyPr wrap="square" rtlCol="0" anchor="ctr"/>
          <a:lstStyle/>
          <a:p>
            <a:pPr marL="0" indent="0">
              <a:buNone/>
            </a:pPr>
            <a:r>
              <a:rPr lang="en-US" sz="900" b="1" dirty="0">
                <a:solidFill>
                  <a:srgbClr val="1B2A4A"/>
                </a:solidFill>
                <a:latin typeface="Century Gothic" panose="020B0502020202020204" pitchFamily="34" charset="0"/>
                <a:ea typeface="Calibri" pitchFamily="34" charset="-122"/>
                <a:cs typeface="Calibri" pitchFamily="34" charset="-120"/>
              </a:rPr>
              <a:t>Parent Input</a:t>
            </a:r>
            <a:endParaRPr lang="en-US" sz="900" dirty="0">
              <a:latin typeface="Century Gothic" panose="020B0502020202020204" pitchFamily="34" charset="0"/>
            </a:endParaRPr>
          </a:p>
        </p:txBody>
      </p:sp>
      <p:sp>
        <p:nvSpPr>
          <p:cNvPr id="14" name="Shape 12"/>
          <p:cNvSpPr/>
          <p:nvPr/>
        </p:nvSpPr>
        <p:spPr>
          <a:xfrm>
            <a:off x="228600" y="3136392"/>
            <a:ext cx="5029200" cy="713232"/>
          </a:xfrm>
          <a:prstGeom prst="rect">
            <a:avLst/>
          </a:prstGeom>
          <a:solidFill>
            <a:srgbClr val="FFFFFF"/>
          </a:solidFill>
          <a:ln w="6350">
            <a:solidFill>
              <a:srgbClr val="E0E0E0"/>
            </a:solidFill>
            <a:prstDash val="solid"/>
          </a:ln>
        </p:spPr>
        <p:txBody>
          <a:bodyPr/>
          <a:lstStyle/>
          <a:p>
            <a:endParaRPr lang="en-US" dirty="0"/>
          </a:p>
        </p:txBody>
      </p:sp>
      <p:sp>
        <p:nvSpPr>
          <p:cNvPr id="15" name="Text 13"/>
          <p:cNvSpPr/>
          <p:nvPr/>
        </p:nvSpPr>
        <p:spPr>
          <a:xfrm>
            <a:off x="320040" y="3172968"/>
            <a:ext cx="4846320" cy="658368"/>
          </a:xfrm>
          <a:prstGeom prst="rect">
            <a:avLst/>
          </a:prstGeom>
          <a:noFill/>
          <a:ln/>
        </p:spPr>
        <p:txBody>
          <a:bodyPr wrap="square" rtlCol="0" anchor="ctr"/>
          <a:lstStyle/>
          <a:p>
            <a:r>
              <a:rPr lang="en-US" sz="850" dirty="0">
                <a:latin typeface="Century Gothic" panose="020B0502020202020204" pitchFamily="34" charset="0"/>
              </a:rPr>
              <a:t>Parent reports that John avoids raising his hand in class and has asked to skip oral presentations. Parent has noticed increased anxiety about school mornings. Parent requests focus on building confidence.</a:t>
            </a:r>
          </a:p>
        </p:txBody>
      </p:sp>
      <p:sp>
        <p:nvSpPr>
          <p:cNvPr id="16" name="Shape 14"/>
          <p:cNvSpPr/>
          <p:nvPr/>
        </p:nvSpPr>
        <p:spPr>
          <a:xfrm>
            <a:off x="228600" y="3886200"/>
            <a:ext cx="5029200" cy="256032"/>
          </a:xfrm>
          <a:prstGeom prst="rect">
            <a:avLst/>
          </a:prstGeom>
          <a:solidFill>
            <a:srgbClr val="D6EEF1"/>
          </a:solidFill>
          <a:ln w="6350">
            <a:solidFill>
              <a:srgbClr val="B0D5DA"/>
            </a:solidFill>
            <a:prstDash val="solid"/>
          </a:ln>
        </p:spPr>
        <p:txBody>
          <a:bodyPr/>
          <a:lstStyle/>
          <a:p>
            <a:endParaRPr lang="en-US" dirty="0"/>
          </a:p>
        </p:txBody>
      </p:sp>
      <p:sp>
        <p:nvSpPr>
          <p:cNvPr id="17" name="Text 15"/>
          <p:cNvSpPr/>
          <p:nvPr/>
        </p:nvSpPr>
        <p:spPr>
          <a:xfrm>
            <a:off x="320040" y="3922776"/>
            <a:ext cx="4846320" cy="201168"/>
          </a:xfrm>
          <a:prstGeom prst="rect">
            <a:avLst/>
          </a:prstGeom>
          <a:noFill/>
          <a:ln/>
        </p:spPr>
        <p:txBody>
          <a:bodyPr wrap="square" rtlCol="0" anchor="ctr"/>
          <a:lstStyle/>
          <a:p>
            <a:pPr marL="0" indent="0">
              <a:buNone/>
            </a:pPr>
            <a:r>
              <a:rPr lang="en-US" sz="900" b="1" dirty="0">
                <a:solidFill>
                  <a:srgbClr val="1B2A4A"/>
                </a:solidFill>
                <a:latin typeface="Century Gothic" panose="020B0502020202020204" pitchFamily="34" charset="0"/>
                <a:ea typeface="Calibri" pitchFamily="34" charset="-122"/>
                <a:cs typeface="Calibri" pitchFamily="34" charset="-120"/>
              </a:rPr>
              <a:t>Communication Development</a:t>
            </a:r>
            <a:endParaRPr lang="en-US" sz="900" dirty="0">
              <a:latin typeface="Century Gothic" panose="020B0502020202020204" pitchFamily="34" charset="0"/>
            </a:endParaRPr>
          </a:p>
        </p:txBody>
      </p:sp>
      <p:sp>
        <p:nvSpPr>
          <p:cNvPr id="18" name="Shape 16"/>
          <p:cNvSpPr/>
          <p:nvPr/>
        </p:nvSpPr>
        <p:spPr>
          <a:xfrm>
            <a:off x="228600" y="4142232"/>
            <a:ext cx="5029200" cy="713232"/>
          </a:xfrm>
          <a:prstGeom prst="rect">
            <a:avLst/>
          </a:prstGeom>
          <a:solidFill>
            <a:srgbClr val="FFFFFF"/>
          </a:solidFill>
          <a:ln w="6350">
            <a:solidFill>
              <a:srgbClr val="E0E0E0"/>
            </a:solidFill>
            <a:prstDash val="solid"/>
          </a:ln>
        </p:spPr>
        <p:txBody>
          <a:bodyPr/>
          <a:lstStyle/>
          <a:p>
            <a:endParaRPr lang="en-US" dirty="0"/>
          </a:p>
        </p:txBody>
      </p:sp>
      <p:sp>
        <p:nvSpPr>
          <p:cNvPr id="19" name="Text 17"/>
          <p:cNvSpPr/>
          <p:nvPr/>
        </p:nvSpPr>
        <p:spPr>
          <a:xfrm>
            <a:off x="320040" y="4125018"/>
            <a:ext cx="4846320" cy="658368"/>
          </a:xfrm>
          <a:prstGeom prst="rect">
            <a:avLst/>
          </a:prstGeom>
          <a:noFill/>
          <a:ln/>
        </p:spPr>
        <p:txBody>
          <a:bodyPr wrap="square" rtlCol="0" anchor="ctr"/>
          <a:lstStyle/>
          <a:p>
            <a:pPr marL="0" indent="0">
              <a:buNone/>
            </a:pPr>
            <a:r>
              <a:rPr lang="en-US" sz="850" dirty="0">
                <a:solidFill>
                  <a:srgbClr val="1B2A4A"/>
                </a:solidFill>
                <a:latin typeface="Century Gothic" panose="020B0502020202020204" pitchFamily="34" charset="0"/>
                <a:ea typeface="Calibri" pitchFamily="34" charset="-122"/>
                <a:cs typeface="Calibri" pitchFamily="34" charset="-120"/>
              </a:rPr>
              <a:t>Alex exhibits moderate stuttering characterized by sound and syllable repetitions and occasional blocks, occurring approximately 8%-10% of speaking time. Stuttering increases in group settings and during oral reading tasks.</a:t>
            </a:r>
            <a:endParaRPr lang="en-US" sz="850" dirty="0">
              <a:latin typeface="Century Gothic" panose="020B0502020202020204" pitchFamily="34" charset="0"/>
            </a:endParaRPr>
          </a:p>
        </p:txBody>
      </p:sp>
      <p:sp>
        <p:nvSpPr>
          <p:cNvPr id="20" name="Shape 18"/>
          <p:cNvSpPr/>
          <p:nvPr/>
        </p:nvSpPr>
        <p:spPr>
          <a:xfrm>
            <a:off x="228600" y="4773168"/>
            <a:ext cx="5029200" cy="182880"/>
          </a:xfrm>
          <a:prstGeom prst="rect">
            <a:avLst/>
          </a:prstGeom>
          <a:solidFill>
            <a:srgbClr val="1B2A4A"/>
          </a:solidFill>
          <a:ln w="12700">
            <a:solidFill>
              <a:srgbClr val="1B2A4A"/>
            </a:solidFill>
            <a:prstDash val="solid"/>
          </a:ln>
        </p:spPr>
        <p:txBody>
          <a:bodyPr/>
          <a:lstStyle/>
          <a:p>
            <a:endParaRPr lang="en-US" dirty="0"/>
          </a:p>
        </p:txBody>
      </p:sp>
      <p:sp>
        <p:nvSpPr>
          <p:cNvPr id="21" name="Text 19"/>
          <p:cNvSpPr/>
          <p:nvPr/>
        </p:nvSpPr>
        <p:spPr>
          <a:xfrm>
            <a:off x="320040" y="4773168"/>
            <a:ext cx="4846320" cy="182880"/>
          </a:xfrm>
          <a:prstGeom prst="rect">
            <a:avLst/>
          </a:prstGeom>
          <a:noFill/>
          <a:ln/>
        </p:spPr>
        <p:txBody>
          <a:bodyPr wrap="square" rtlCol="0" anchor="ctr"/>
          <a:lstStyle/>
          <a:p>
            <a:pPr marL="0" indent="0">
              <a:buNone/>
            </a:pPr>
            <a:r>
              <a:rPr lang="en-US" sz="750" b="1" dirty="0">
                <a:solidFill>
                  <a:srgbClr val="FFFFFF"/>
                </a:solidFill>
                <a:latin typeface="Century Gothic" panose="020B0502020202020204" pitchFamily="34" charset="0"/>
                <a:ea typeface="Calibri" pitchFamily="34" charset="-122"/>
                <a:cs typeface="Calibri" pitchFamily="34" charset="-120"/>
              </a:rPr>
              <a:t>Areas of Need (Goals will be Written for): ☑ Communication  ☐ Social-Emotional  ☐ Other</a:t>
            </a:r>
            <a:endParaRPr lang="en-US" sz="750" dirty="0">
              <a:latin typeface="Century Gothic" panose="020B0502020202020204" pitchFamily="34" charset="0"/>
            </a:endParaRPr>
          </a:p>
        </p:txBody>
      </p:sp>
      <p:sp>
        <p:nvSpPr>
          <p:cNvPr id="22" name="Shape 20"/>
          <p:cNvSpPr/>
          <p:nvPr/>
        </p:nvSpPr>
        <p:spPr>
          <a:xfrm>
            <a:off x="5532120" y="1508760"/>
            <a:ext cx="3383280" cy="1097280"/>
          </a:xfrm>
          <a:prstGeom prst="rect">
            <a:avLst/>
          </a:prstGeom>
          <a:solidFill>
            <a:srgbClr val="028090"/>
          </a:solidFill>
          <a:ln/>
          <a:effectLst>
            <a:outerShdw blurRad="63500" dist="25400" dir="8100000" algn="bl" rotWithShape="0">
              <a:srgbClr val="000000">
                <a:alpha val="12000"/>
              </a:srgbClr>
            </a:outerShdw>
          </a:effectLst>
        </p:spPr>
        <p:txBody>
          <a:bodyPr/>
          <a:lstStyle/>
          <a:p>
            <a:endParaRPr lang="en-US" dirty="0"/>
          </a:p>
        </p:txBody>
      </p:sp>
      <p:sp>
        <p:nvSpPr>
          <p:cNvPr id="23" name="Text 21"/>
          <p:cNvSpPr/>
          <p:nvPr/>
        </p:nvSpPr>
        <p:spPr>
          <a:xfrm>
            <a:off x="5623560" y="1581912"/>
            <a:ext cx="3200400" cy="320040"/>
          </a:xfrm>
          <a:prstGeom prst="rect">
            <a:avLst/>
          </a:prstGeom>
          <a:noFill/>
          <a:ln/>
        </p:spPr>
        <p:txBody>
          <a:bodyPr wrap="square" rtlCol="0" anchor="ctr"/>
          <a:lstStyle/>
          <a:p>
            <a:pPr marL="0" indent="0">
              <a:buNone/>
            </a:pPr>
            <a:r>
              <a:rPr lang="en-US" sz="1100" b="1" dirty="0">
                <a:solidFill>
                  <a:srgbClr val="FFFFFF"/>
                </a:solidFill>
                <a:latin typeface="Century Gothic" panose="020B0502020202020204" pitchFamily="34" charset="0"/>
                <a:ea typeface="Trebuchet MS" pitchFamily="34" charset="-122"/>
                <a:cs typeface="Trebuchet MS" pitchFamily="34" charset="-120"/>
              </a:rPr>
              <a:t>✓ Parent Input Must Be Included</a:t>
            </a:r>
            <a:endParaRPr lang="en-US" sz="1100" dirty="0">
              <a:latin typeface="Century Gothic" panose="020B0502020202020204" pitchFamily="34" charset="0"/>
            </a:endParaRPr>
          </a:p>
        </p:txBody>
      </p:sp>
      <p:sp>
        <p:nvSpPr>
          <p:cNvPr id="24" name="Text 22"/>
          <p:cNvSpPr/>
          <p:nvPr/>
        </p:nvSpPr>
        <p:spPr>
          <a:xfrm>
            <a:off x="5623560" y="1892808"/>
            <a:ext cx="3200400" cy="658368"/>
          </a:xfrm>
          <a:prstGeom prst="rect">
            <a:avLst/>
          </a:prstGeom>
          <a:noFill/>
          <a:ln/>
        </p:spPr>
        <p:txBody>
          <a:bodyPr wrap="square" rtlCol="0" anchor="ctr"/>
          <a:lstStyle/>
          <a:p>
            <a:pPr marL="0" indent="0">
              <a:buNone/>
            </a:pPr>
            <a:r>
              <a:rPr lang="en-US" sz="1000" dirty="0">
                <a:solidFill>
                  <a:srgbClr val="F5F0E8"/>
                </a:solidFill>
                <a:latin typeface="Century Gothic" panose="020B0502020202020204" pitchFamily="34" charset="0"/>
                <a:ea typeface="Calibri" pitchFamily="34" charset="-122"/>
                <a:cs typeface="Calibri" pitchFamily="34" charset="-120"/>
              </a:rPr>
              <a:t>Your concerns MUST appear here. Bring a written paragraph to the meeting. If the school filled it in before the meeting, that's a red flag. This must be done with you present.</a:t>
            </a:r>
            <a:endParaRPr lang="en-US" sz="1000" dirty="0">
              <a:latin typeface="Century Gothic" panose="020B0502020202020204" pitchFamily="34" charset="0"/>
            </a:endParaRPr>
          </a:p>
        </p:txBody>
      </p:sp>
      <p:sp>
        <p:nvSpPr>
          <p:cNvPr id="25" name="Shape 23"/>
          <p:cNvSpPr/>
          <p:nvPr/>
        </p:nvSpPr>
        <p:spPr>
          <a:xfrm>
            <a:off x="5532120" y="2715768"/>
            <a:ext cx="3383280" cy="1097280"/>
          </a:xfrm>
          <a:prstGeom prst="rect">
            <a:avLst/>
          </a:prstGeom>
          <a:solidFill>
            <a:srgbClr val="1B2A4A"/>
          </a:solidFill>
          <a:ln/>
          <a:effectLst>
            <a:outerShdw blurRad="63500" dist="25400" dir="8100000" algn="bl" rotWithShape="0">
              <a:srgbClr val="000000">
                <a:alpha val="12000"/>
              </a:srgbClr>
            </a:outerShdw>
          </a:effectLst>
        </p:spPr>
        <p:txBody>
          <a:bodyPr/>
          <a:lstStyle/>
          <a:p>
            <a:endParaRPr lang="en-US" dirty="0"/>
          </a:p>
        </p:txBody>
      </p:sp>
      <p:sp>
        <p:nvSpPr>
          <p:cNvPr id="26" name="Text 24"/>
          <p:cNvSpPr/>
          <p:nvPr/>
        </p:nvSpPr>
        <p:spPr>
          <a:xfrm>
            <a:off x="5623560" y="2788920"/>
            <a:ext cx="3200400" cy="320040"/>
          </a:xfrm>
          <a:prstGeom prst="rect">
            <a:avLst/>
          </a:prstGeom>
          <a:noFill/>
          <a:ln/>
        </p:spPr>
        <p:txBody>
          <a:bodyPr wrap="square" rtlCol="0" anchor="ctr"/>
          <a:lstStyle/>
          <a:p>
            <a:pPr marL="0" indent="0">
              <a:buNone/>
            </a:pPr>
            <a:r>
              <a:rPr lang="en-US" sz="1100" b="1" dirty="0">
                <a:solidFill>
                  <a:srgbClr val="FFFFFF"/>
                </a:solidFill>
                <a:latin typeface="Century Gothic" panose="020B0502020202020204" pitchFamily="34" charset="0"/>
                <a:ea typeface="Trebuchet MS" pitchFamily="34" charset="-122"/>
                <a:cs typeface="Trebuchet MS" pitchFamily="34" charset="-120"/>
              </a:rPr>
              <a:t>✓ Stuttering Details Should Be Specific</a:t>
            </a:r>
            <a:endParaRPr lang="en-US" sz="1100" dirty="0">
              <a:latin typeface="Century Gothic" panose="020B0502020202020204" pitchFamily="34" charset="0"/>
            </a:endParaRPr>
          </a:p>
        </p:txBody>
      </p:sp>
      <p:sp>
        <p:nvSpPr>
          <p:cNvPr id="27" name="Text 25"/>
          <p:cNvSpPr/>
          <p:nvPr/>
        </p:nvSpPr>
        <p:spPr>
          <a:xfrm>
            <a:off x="5623560" y="3099816"/>
            <a:ext cx="3200400" cy="658368"/>
          </a:xfrm>
          <a:prstGeom prst="rect">
            <a:avLst/>
          </a:prstGeom>
          <a:noFill/>
          <a:ln/>
        </p:spPr>
        <p:txBody>
          <a:bodyPr wrap="square" rtlCol="0" anchor="ctr"/>
          <a:lstStyle/>
          <a:p>
            <a:pPr marL="0" indent="0">
              <a:buNone/>
            </a:pPr>
            <a:r>
              <a:rPr lang="en-US" sz="1000" dirty="0">
                <a:solidFill>
                  <a:srgbClr val="F5F0E8"/>
                </a:solidFill>
                <a:latin typeface="Century Gothic" panose="020B0502020202020204" pitchFamily="34" charset="0"/>
                <a:ea typeface="Calibri" pitchFamily="34" charset="-122"/>
                <a:cs typeface="Calibri" pitchFamily="34" charset="-120"/>
              </a:rPr>
              <a:t>Look for: frequency of stuttering, specific situations where it's worse (oral reading, group work, presentations), and its emotional impact.</a:t>
            </a:r>
            <a:endParaRPr lang="en-US" sz="1000" dirty="0">
              <a:latin typeface="Century Gothic" panose="020B0502020202020204" pitchFamily="34" charset="0"/>
            </a:endParaRPr>
          </a:p>
        </p:txBody>
      </p:sp>
      <p:sp>
        <p:nvSpPr>
          <p:cNvPr id="29" name="Text 27"/>
          <p:cNvSpPr/>
          <p:nvPr/>
        </p:nvSpPr>
        <p:spPr>
          <a:xfrm>
            <a:off x="5623560" y="3933173"/>
            <a:ext cx="3200400" cy="320040"/>
          </a:xfrm>
          <a:prstGeom prst="rect">
            <a:avLst/>
          </a:prstGeom>
          <a:noFill/>
          <a:ln/>
        </p:spPr>
        <p:txBody>
          <a:bodyPr wrap="square" rtlCol="0" anchor="ctr"/>
          <a:lstStyle/>
          <a:p>
            <a:pPr marL="0" indent="0">
              <a:buNone/>
            </a:pPr>
            <a:endParaRPr lang="en-US" sz="1100" dirty="0">
              <a:latin typeface="Century Gothic" panose="020B0502020202020204" pitchFamily="34" charset="0"/>
            </a:endParaRPr>
          </a:p>
        </p:txBody>
      </p:sp>
      <p:sp>
        <p:nvSpPr>
          <p:cNvPr id="30" name="Text 28"/>
          <p:cNvSpPr/>
          <p:nvPr/>
        </p:nvSpPr>
        <p:spPr>
          <a:xfrm>
            <a:off x="5623560" y="4116053"/>
            <a:ext cx="3200400" cy="594360"/>
          </a:xfrm>
          <a:prstGeom prst="rect">
            <a:avLst/>
          </a:prstGeom>
          <a:noFill/>
          <a:ln/>
        </p:spPr>
        <p:txBody>
          <a:bodyPr wrap="square" rtlCol="0" anchor="ctr"/>
          <a:lstStyle/>
          <a:p>
            <a:pPr marL="0" indent="0">
              <a:buNone/>
            </a:pPr>
            <a:r>
              <a:rPr lang="en-US" sz="900" dirty="0">
                <a:solidFill>
                  <a:srgbClr val="F5F0E8"/>
                </a:solidFill>
                <a:latin typeface="Century Gothic" panose="020B0502020202020204" pitchFamily="34" charset="0"/>
                <a:ea typeface="Calibri" pitchFamily="34" charset="-122"/>
                <a:cs typeface="Calibri" pitchFamily="34" charset="-120"/>
              </a:rPr>
              <a:t>Whatever area is listed here MUST have a corresponding goal in the next section. Check for this match</a:t>
            </a:r>
            <a:endParaRPr lang="en-US" sz="900" dirty="0">
              <a:latin typeface="Century Gothic" panose="020B0502020202020204" pitchFamily="34" charset="0"/>
            </a:endParaRPr>
          </a:p>
        </p:txBody>
      </p:sp>
      <p:sp>
        <p:nvSpPr>
          <p:cNvPr id="32" name="Text 30"/>
          <p:cNvSpPr/>
          <p:nvPr/>
        </p:nvSpPr>
        <p:spPr>
          <a:xfrm>
            <a:off x="5596128" y="4681728"/>
            <a:ext cx="3273552" cy="338328"/>
          </a:xfrm>
          <a:prstGeom prst="rect">
            <a:avLst/>
          </a:prstGeom>
          <a:noFill/>
          <a:ln/>
        </p:spPr>
        <p:txBody>
          <a:bodyPr wrap="square" rtlCol="0" anchor="ctr"/>
          <a:lstStyle/>
          <a:p>
            <a:pPr marL="0" indent="0">
              <a:buNone/>
            </a:pPr>
            <a:endParaRPr lang="en-US" sz="950" dirty="0">
              <a:latin typeface="Century Gothic" panose="020B0502020202020204" pitchFamily="34" charset="0"/>
            </a:endParaRPr>
          </a:p>
        </p:txBody>
      </p:sp>
      <p:pic>
        <p:nvPicPr>
          <p:cNvPr id="33" name="Picture 32">
            <a:extLst>
              <a:ext uri="{FF2B5EF4-FFF2-40B4-BE49-F238E27FC236}">
                <a16:creationId xmlns:a16="http://schemas.microsoft.com/office/drawing/2014/main" id="{6E134BEA-D358-4E5E-0B8B-F35FED43F3B7}"/>
              </a:ext>
            </a:extLst>
          </p:cNvPr>
          <p:cNvPicPr>
            <a:picLocks noChangeAspect="1"/>
          </p:cNvPicPr>
          <p:nvPr/>
        </p:nvPicPr>
        <p:blipFill>
          <a:blip r:embed="rId4">
            <a:alphaModFix/>
          </a:blip>
          <a:stretch>
            <a:fillRect/>
          </a:stretch>
        </p:blipFill>
        <p:spPr>
          <a:xfrm>
            <a:off x="8301245" y="4850892"/>
            <a:ext cx="637015" cy="260933"/>
          </a:xfrm>
          <a:prstGeom prst="rect">
            <a:avLst/>
          </a:prstGeom>
        </p:spPr>
      </p:pic>
    </p:spTree>
  </p:cSld>
  <p:clrMapOvr>
    <a:masterClrMapping/>
  </p:clrMapOvr>
  <p:extLst>
    <p:ext uri="{6950BFC3-D8DA-4A85-94F7-54DA5524770B}">
      <p188:commentRel xmlns:p188="http://schemas.microsoft.com/office/powerpoint/2018/8/main" r:id="rId3"/>
    </p:ext>
  </p:extLst>
</p:sld>
</file>

<file path=ppt/slides/slide9.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1005840"/>
          </a:xfrm>
          <a:prstGeom prst="rect">
            <a:avLst/>
          </a:prstGeom>
          <a:solidFill>
            <a:srgbClr val="028090"/>
          </a:solidFill>
          <a:ln/>
        </p:spPr>
        <p:txBody>
          <a:bodyPr/>
          <a:lstStyle/>
          <a:p>
            <a:endParaRPr lang="en-US" dirty="0"/>
          </a:p>
        </p:txBody>
      </p:sp>
      <p:sp>
        <p:nvSpPr>
          <p:cNvPr id="3" name="Text 1"/>
          <p:cNvSpPr/>
          <p:nvPr/>
        </p:nvSpPr>
        <p:spPr>
          <a:xfrm>
            <a:off x="365760" y="91440"/>
            <a:ext cx="8229600" cy="822960"/>
          </a:xfrm>
          <a:prstGeom prst="rect">
            <a:avLst/>
          </a:prstGeom>
          <a:noFill/>
          <a:ln/>
        </p:spPr>
        <p:txBody>
          <a:bodyPr wrap="square" rtlCol="0" anchor="ctr"/>
          <a:lstStyle/>
          <a:p>
            <a:pPr marL="0" indent="0">
              <a:buNone/>
            </a:pPr>
            <a:r>
              <a:rPr lang="en-US" sz="3200" b="1" dirty="0">
                <a:solidFill>
                  <a:srgbClr val="FFFFFF"/>
                </a:solidFill>
                <a:latin typeface="Century Gothic" panose="020B0502020202020204" pitchFamily="34" charset="0"/>
                <a:ea typeface="Trebuchet MS" pitchFamily="34" charset="-122"/>
                <a:cs typeface="Trebuchet MS" pitchFamily="34" charset="-120"/>
              </a:rPr>
              <a:t>IEP Page 3: Annual Goals</a:t>
            </a:r>
            <a:endParaRPr lang="en-US" sz="3200" dirty="0">
              <a:latin typeface="Century Gothic" panose="020B0502020202020204" pitchFamily="34" charset="0"/>
            </a:endParaRPr>
          </a:p>
        </p:txBody>
      </p:sp>
      <p:sp>
        <p:nvSpPr>
          <p:cNvPr id="4" name="Text 2"/>
          <p:cNvSpPr/>
          <p:nvPr/>
        </p:nvSpPr>
        <p:spPr>
          <a:xfrm>
            <a:off x="365760" y="1097280"/>
            <a:ext cx="8412480" cy="365760"/>
          </a:xfrm>
          <a:prstGeom prst="rect">
            <a:avLst/>
          </a:prstGeom>
          <a:noFill/>
          <a:ln/>
        </p:spPr>
        <p:txBody>
          <a:bodyPr wrap="square" rtlCol="0" anchor="ctr"/>
          <a:lstStyle/>
          <a:p>
            <a:pPr marL="0" indent="0">
              <a:buNone/>
            </a:pPr>
            <a:r>
              <a:rPr lang="en-US" sz="1300" i="1" dirty="0">
                <a:solidFill>
                  <a:srgbClr val="1B2A4A"/>
                </a:solidFill>
                <a:latin typeface="Century Gothic" panose="020B0502020202020204" pitchFamily="34" charset="0"/>
                <a:ea typeface="Calibri" pitchFamily="34" charset="-122"/>
                <a:cs typeface="Calibri" pitchFamily="34" charset="-120"/>
              </a:rPr>
              <a:t>Goals must be SMART — Specific, Measurable, Achievable, Relevant, Time-bound.</a:t>
            </a:r>
            <a:endParaRPr lang="en-US" sz="1300" dirty="0">
              <a:latin typeface="Century Gothic" panose="020B0502020202020204" pitchFamily="34" charset="0"/>
            </a:endParaRPr>
          </a:p>
        </p:txBody>
      </p:sp>
      <p:sp>
        <p:nvSpPr>
          <p:cNvPr id="5" name="Shape 3"/>
          <p:cNvSpPr/>
          <p:nvPr/>
        </p:nvSpPr>
        <p:spPr>
          <a:xfrm>
            <a:off x="228600" y="1508760"/>
            <a:ext cx="5029200" cy="3474720"/>
          </a:xfrm>
          <a:prstGeom prst="rect">
            <a:avLst/>
          </a:prstGeom>
          <a:solidFill>
            <a:srgbClr val="F8F8F8"/>
          </a:solidFill>
          <a:ln w="12700">
            <a:solidFill>
              <a:srgbClr val="CCCCCC"/>
            </a:solidFill>
            <a:prstDash val="solid"/>
          </a:ln>
        </p:spPr>
        <p:txBody>
          <a:bodyPr/>
          <a:lstStyle/>
          <a:p>
            <a:endParaRPr lang="en-US" dirty="0"/>
          </a:p>
        </p:txBody>
      </p:sp>
      <p:sp>
        <p:nvSpPr>
          <p:cNvPr id="6" name="Shape 4"/>
          <p:cNvSpPr/>
          <p:nvPr/>
        </p:nvSpPr>
        <p:spPr>
          <a:xfrm>
            <a:off x="228600" y="1508760"/>
            <a:ext cx="5029200" cy="320040"/>
          </a:xfrm>
          <a:prstGeom prst="rect">
            <a:avLst/>
          </a:prstGeom>
          <a:solidFill>
            <a:srgbClr val="1B2A4A"/>
          </a:solidFill>
          <a:ln/>
        </p:spPr>
        <p:txBody>
          <a:bodyPr/>
          <a:lstStyle/>
          <a:p>
            <a:endParaRPr lang="en-US" dirty="0"/>
          </a:p>
        </p:txBody>
      </p:sp>
      <p:sp>
        <p:nvSpPr>
          <p:cNvPr id="7" name="Text 5"/>
          <p:cNvSpPr/>
          <p:nvPr/>
        </p:nvSpPr>
        <p:spPr>
          <a:xfrm>
            <a:off x="274320" y="1508760"/>
            <a:ext cx="4937760" cy="320040"/>
          </a:xfrm>
          <a:prstGeom prst="rect">
            <a:avLst/>
          </a:prstGeom>
          <a:noFill/>
          <a:ln/>
        </p:spPr>
        <p:txBody>
          <a:bodyPr wrap="square" rtlCol="0" anchor="ctr"/>
          <a:lstStyle/>
          <a:p>
            <a:pPr marL="0" indent="0" algn="ctr">
              <a:buNone/>
            </a:pPr>
            <a:r>
              <a:rPr lang="en-US" sz="900" b="1" dirty="0">
                <a:solidFill>
                  <a:srgbClr val="FFFFFF"/>
                </a:solidFill>
                <a:latin typeface="Century Gothic" panose="020B0502020202020204" pitchFamily="34" charset="0"/>
                <a:ea typeface="Calibri" pitchFamily="34" charset="-122"/>
                <a:cs typeface="Calibri" pitchFamily="34" charset="-120"/>
              </a:rPr>
              <a:t>ANNUAL GOALS AND OBJECTIVES</a:t>
            </a:r>
            <a:endParaRPr lang="en-US" sz="900" dirty="0">
              <a:latin typeface="Century Gothic" panose="020B0502020202020204" pitchFamily="34" charset="0"/>
            </a:endParaRPr>
          </a:p>
        </p:txBody>
      </p:sp>
      <p:sp>
        <p:nvSpPr>
          <p:cNvPr id="8" name="Shape 6"/>
          <p:cNvSpPr/>
          <p:nvPr/>
        </p:nvSpPr>
        <p:spPr>
          <a:xfrm>
            <a:off x="228600" y="1874520"/>
            <a:ext cx="5029200" cy="320040"/>
          </a:xfrm>
          <a:prstGeom prst="rect">
            <a:avLst/>
          </a:prstGeom>
          <a:solidFill>
            <a:srgbClr val="D6EEF1"/>
          </a:solidFill>
          <a:ln w="6350">
            <a:solidFill>
              <a:srgbClr val="E0E0E0"/>
            </a:solidFill>
            <a:prstDash val="solid"/>
          </a:ln>
        </p:spPr>
        <p:txBody>
          <a:bodyPr/>
          <a:lstStyle/>
          <a:p>
            <a:endParaRPr lang="en-US" dirty="0"/>
          </a:p>
        </p:txBody>
      </p:sp>
      <p:sp>
        <p:nvSpPr>
          <p:cNvPr id="9" name="Text 7"/>
          <p:cNvSpPr/>
          <p:nvPr/>
        </p:nvSpPr>
        <p:spPr>
          <a:xfrm>
            <a:off x="320040" y="1920240"/>
            <a:ext cx="1828800" cy="246888"/>
          </a:xfrm>
          <a:prstGeom prst="rect">
            <a:avLst/>
          </a:prstGeom>
          <a:noFill/>
          <a:ln/>
        </p:spPr>
        <p:txBody>
          <a:bodyPr wrap="square" rtlCol="0" anchor="ctr"/>
          <a:lstStyle/>
          <a:p>
            <a:pPr marL="0" indent="0">
              <a:buNone/>
            </a:pPr>
            <a:r>
              <a:rPr lang="en-US" sz="850" b="1" dirty="0">
                <a:solidFill>
                  <a:srgbClr val="1B2A4A"/>
                </a:solidFill>
                <a:latin typeface="Century Gothic" panose="020B0502020202020204" pitchFamily="34" charset="0"/>
                <a:ea typeface="Calibri" pitchFamily="34" charset="-122"/>
                <a:cs typeface="Calibri" pitchFamily="34" charset="-120"/>
              </a:rPr>
              <a:t>Area of Need:</a:t>
            </a:r>
            <a:endParaRPr lang="en-US" sz="850" dirty="0">
              <a:latin typeface="Century Gothic" panose="020B0502020202020204" pitchFamily="34" charset="0"/>
            </a:endParaRPr>
          </a:p>
        </p:txBody>
      </p:sp>
      <p:sp>
        <p:nvSpPr>
          <p:cNvPr id="10" name="Text 8"/>
          <p:cNvSpPr/>
          <p:nvPr/>
        </p:nvSpPr>
        <p:spPr>
          <a:xfrm>
            <a:off x="2194560" y="1920240"/>
            <a:ext cx="2926080" cy="246888"/>
          </a:xfrm>
          <a:prstGeom prst="rect">
            <a:avLst/>
          </a:prstGeom>
          <a:noFill/>
          <a:ln/>
        </p:spPr>
        <p:txBody>
          <a:bodyPr wrap="square" rtlCol="0" anchor="ctr"/>
          <a:lstStyle/>
          <a:p>
            <a:pPr marL="0" indent="0">
              <a:buNone/>
            </a:pPr>
            <a:r>
              <a:rPr lang="en-US" sz="850" dirty="0">
                <a:solidFill>
                  <a:srgbClr val="1B2A4A"/>
                </a:solidFill>
                <a:latin typeface="Century Gothic" panose="020B0502020202020204" pitchFamily="34" charset="0"/>
                <a:ea typeface="Calibri" pitchFamily="34" charset="-122"/>
                <a:cs typeface="Calibri" pitchFamily="34" charset="-120"/>
              </a:rPr>
              <a:t>Communication Development</a:t>
            </a:r>
            <a:endParaRPr lang="en-US" sz="850" dirty="0">
              <a:latin typeface="Century Gothic" panose="020B0502020202020204" pitchFamily="34" charset="0"/>
            </a:endParaRPr>
          </a:p>
        </p:txBody>
      </p:sp>
      <p:sp>
        <p:nvSpPr>
          <p:cNvPr id="11" name="Shape 9"/>
          <p:cNvSpPr/>
          <p:nvPr/>
        </p:nvSpPr>
        <p:spPr>
          <a:xfrm>
            <a:off x="228600" y="2221992"/>
            <a:ext cx="5029200" cy="320040"/>
          </a:xfrm>
          <a:prstGeom prst="rect">
            <a:avLst/>
          </a:prstGeom>
          <a:solidFill>
            <a:srgbClr val="FFFFFF"/>
          </a:solidFill>
          <a:ln w="6350">
            <a:solidFill>
              <a:srgbClr val="E0E0E0"/>
            </a:solidFill>
            <a:prstDash val="solid"/>
          </a:ln>
        </p:spPr>
        <p:txBody>
          <a:bodyPr/>
          <a:lstStyle/>
          <a:p>
            <a:endParaRPr lang="en-US" dirty="0"/>
          </a:p>
        </p:txBody>
      </p:sp>
      <p:sp>
        <p:nvSpPr>
          <p:cNvPr id="12" name="Text 10"/>
          <p:cNvSpPr/>
          <p:nvPr/>
        </p:nvSpPr>
        <p:spPr>
          <a:xfrm>
            <a:off x="320040" y="2267712"/>
            <a:ext cx="1828800" cy="246888"/>
          </a:xfrm>
          <a:prstGeom prst="rect">
            <a:avLst/>
          </a:prstGeom>
          <a:noFill/>
          <a:ln/>
        </p:spPr>
        <p:txBody>
          <a:bodyPr wrap="square" rtlCol="0" anchor="ctr"/>
          <a:lstStyle/>
          <a:p>
            <a:pPr marL="0" indent="0">
              <a:buNone/>
            </a:pPr>
            <a:r>
              <a:rPr lang="en-US" sz="850" b="1" dirty="0">
                <a:solidFill>
                  <a:srgbClr val="1B2A4A"/>
                </a:solidFill>
                <a:latin typeface="Century Gothic" panose="020B0502020202020204" pitchFamily="34" charset="0"/>
                <a:ea typeface="Calibri" pitchFamily="34" charset="-122"/>
                <a:cs typeface="Calibri" pitchFamily="34" charset="-120"/>
              </a:rPr>
              <a:t>Measurable Annual Goal #1:</a:t>
            </a:r>
            <a:endParaRPr lang="en-US" sz="850" dirty="0">
              <a:latin typeface="Century Gothic" panose="020B0502020202020204" pitchFamily="34" charset="0"/>
            </a:endParaRPr>
          </a:p>
        </p:txBody>
      </p:sp>
      <p:sp>
        <p:nvSpPr>
          <p:cNvPr id="13" name="Text 11"/>
          <p:cNvSpPr/>
          <p:nvPr/>
        </p:nvSpPr>
        <p:spPr>
          <a:xfrm>
            <a:off x="2194560" y="2267712"/>
            <a:ext cx="2926080" cy="246888"/>
          </a:xfrm>
          <a:prstGeom prst="rect">
            <a:avLst/>
          </a:prstGeom>
          <a:noFill/>
          <a:ln/>
        </p:spPr>
        <p:txBody>
          <a:bodyPr wrap="square" rtlCol="0" anchor="ctr"/>
          <a:lstStyle/>
          <a:p>
            <a:pPr marL="0" indent="0">
              <a:buNone/>
            </a:pPr>
            <a:endParaRPr lang="en-US" sz="850" dirty="0"/>
          </a:p>
        </p:txBody>
      </p:sp>
      <p:sp>
        <p:nvSpPr>
          <p:cNvPr id="14" name="Shape 12"/>
          <p:cNvSpPr/>
          <p:nvPr/>
        </p:nvSpPr>
        <p:spPr>
          <a:xfrm>
            <a:off x="228600" y="2569464"/>
            <a:ext cx="5029200" cy="201168"/>
          </a:xfrm>
          <a:prstGeom prst="rect">
            <a:avLst/>
          </a:prstGeom>
          <a:solidFill>
            <a:srgbClr val="D6EEF1"/>
          </a:solidFill>
          <a:ln w="6350">
            <a:solidFill>
              <a:srgbClr val="B0D5DA"/>
            </a:solidFill>
            <a:prstDash val="solid"/>
          </a:ln>
        </p:spPr>
        <p:txBody>
          <a:bodyPr/>
          <a:lstStyle/>
          <a:p>
            <a:endParaRPr lang="en-US" dirty="0"/>
          </a:p>
        </p:txBody>
      </p:sp>
      <p:sp>
        <p:nvSpPr>
          <p:cNvPr id="15" name="Text 13"/>
          <p:cNvSpPr/>
          <p:nvPr/>
        </p:nvSpPr>
        <p:spPr>
          <a:xfrm>
            <a:off x="320040" y="2578608"/>
            <a:ext cx="4846320" cy="182880"/>
          </a:xfrm>
          <a:prstGeom prst="rect">
            <a:avLst/>
          </a:prstGeom>
          <a:noFill/>
          <a:ln/>
        </p:spPr>
        <p:txBody>
          <a:bodyPr wrap="square" rtlCol="0" anchor="ctr"/>
          <a:lstStyle/>
          <a:p>
            <a:pPr marL="0" indent="0">
              <a:buNone/>
            </a:pPr>
            <a:r>
              <a:rPr lang="en-US" sz="850" b="1" dirty="0">
                <a:solidFill>
                  <a:srgbClr val="1B2A4A"/>
                </a:solidFill>
                <a:latin typeface="Century Gothic" panose="020B0502020202020204" pitchFamily="34" charset="0"/>
                <a:ea typeface="Calibri" pitchFamily="34" charset="-122"/>
                <a:cs typeface="Calibri" pitchFamily="34" charset="-120"/>
              </a:rPr>
              <a:t>Goal:</a:t>
            </a:r>
            <a:endParaRPr lang="en-US" sz="850" dirty="0">
              <a:latin typeface="Century Gothic" panose="020B0502020202020204" pitchFamily="34" charset="0"/>
            </a:endParaRPr>
          </a:p>
        </p:txBody>
      </p:sp>
      <p:sp>
        <p:nvSpPr>
          <p:cNvPr id="16" name="Shape 14"/>
          <p:cNvSpPr/>
          <p:nvPr/>
        </p:nvSpPr>
        <p:spPr>
          <a:xfrm>
            <a:off x="228600" y="2770632"/>
            <a:ext cx="5029200" cy="777240"/>
          </a:xfrm>
          <a:prstGeom prst="rect">
            <a:avLst/>
          </a:prstGeom>
          <a:solidFill>
            <a:srgbClr val="FFFFFF"/>
          </a:solidFill>
          <a:ln w="6350">
            <a:solidFill>
              <a:srgbClr val="E0E0E0"/>
            </a:solidFill>
            <a:prstDash val="solid"/>
          </a:ln>
        </p:spPr>
        <p:txBody>
          <a:bodyPr/>
          <a:lstStyle/>
          <a:p>
            <a:endParaRPr lang="en-US" dirty="0"/>
          </a:p>
        </p:txBody>
      </p:sp>
      <p:sp>
        <p:nvSpPr>
          <p:cNvPr id="17" name="Text 15"/>
          <p:cNvSpPr/>
          <p:nvPr/>
        </p:nvSpPr>
        <p:spPr>
          <a:xfrm>
            <a:off x="320040" y="2807208"/>
            <a:ext cx="4846320" cy="704088"/>
          </a:xfrm>
          <a:prstGeom prst="rect">
            <a:avLst/>
          </a:prstGeom>
          <a:noFill/>
          <a:ln/>
        </p:spPr>
        <p:txBody>
          <a:bodyPr wrap="square" rtlCol="0" anchor="ctr"/>
          <a:lstStyle/>
          <a:p>
            <a:pPr marL="0" indent="0">
              <a:buNone/>
            </a:pPr>
            <a:r>
              <a:rPr lang="en-US" sz="850" i="1" dirty="0">
                <a:solidFill>
                  <a:srgbClr val="1B2A4A"/>
                </a:solidFill>
                <a:latin typeface="Century Gothic" panose="020B0502020202020204" pitchFamily="34" charset="0"/>
                <a:ea typeface="Calibri" pitchFamily="34" charset="-122"/>
                <a:cs typeface="Calibri" pitchFamily="34" charset="-120"/>
              </a:rPr>
              <a:t>By June 2026, when given opportunities to speak in small group settings (2-3 peers), John will use at least 2 fluency strategies (easy onset, cancellation) to maintain communication in 7-out-of-10 opportunities, as measured by SLP observation.</a:t>
            </a:r>
            <a:endParaRPr lang="en-US" sz="850" dirty="0">
              <a:latin typeface="Century Gothic" panose="020B0502020202020204" pitchFamily="34" charset="0"/>
            </a:endParaRPr>
          </a:p>
        </p:txBody>
      </p:sp>
      <p:sp>
        <p:nvSpPr>
          <p:cNvPr id="18" name="Shape 16"/>
          <p:cNvSpPr/>
          <p:nvPr/>
        </p:nvSpPr>
        <p:spPr>
          <a:xfrm>
            <a:off x="228600" y="3547872"/>
            <a:ext cx="5029200" cy="274320"/>
          </a:xfrm>
          <a:prstGeom prst="rect">
            <a:avLst/>
          </a:prstGeom>
          <a:solidFill>
            <a:srgbClr val="F0F0F0"/>
          </a:solidFill>
          <a:ln w="6350">
            <a:solidFill>
              <a:srgbClr val="E0E0E0"/>
            </a:solidFill>
            <a:prstDash val="solid"/>
          </a:ln>
        </p:spPr>
        <p:txBody>
          <a:bodyPr/>
          <a:lstStyle/>
          <a:p>
            <a:endParaRPr lang="en-US" dirty="0"/>
          </a:p>
        </p:txBody>
      </p:sp>
      <p:sp>
        <p:nvSpPr>
          <p:cNvPr id="19" name="Text 17"/>
          <p:cNvSpPr/>
          <p:nvPr/>
        </p:nvSpPr>
        <p:spPr>
          <a:xfrm>
            <a:off x="320040" y="3566160"/>
            <a:ext cx="4846320" cy="228600"/>
          </a:xfrm>
          <a:prstGeom prst="rect">
            <a:avLst/>
          </a:prstGeom>
          <a:noFill/>
          <a:ln/>
        </p:spPr>
        <p:txBody>
          <a:bodyPr wrap="square" rtlCol="0" anchor="ctr"/>
          <a:lstStyle/>
          <a:p>
            <a:pPr marL="0" indent="0">
              <a:buNone/>
            </a:pPr>
            <a:r>
              <a:rPr lang="en-US" sz="800" dirty="0">
                <a:solidFill>
                  <a:srgbClr val="1B2A4A"/>
                </a:solidFill>
                <a:latin typeface="Century Gothic" panose="020B0502020202020204" pitchFamily="34" charset="0"/>
                <a:ea typeface="Calibri" pitchFamily="34" charset="-122"/>
                <a:cs typeface="Calibri" pitchFamily="34" charset="-120"/>
              </a:rPr>
              <a:t>☑ Addresses educational needs resulting from disability   ☐ Transition Goal   ☑ General curriculum</a:t>
            </a:r>
            <a:endParaRPr lang="en-US" sz="800" dirty="0">
              <a:latin typeface="Century Gothic" panose="020B0502020202020204" pitchFamily="34" charset="0"/>
            </a:endParaRPr>
          </a:p>
        </p:txBody>
      </p:sp>
      <p:sp>
        <p:nvSpPr>
          <p:cNvPr id="20" name="Shape 18"/>
          <p:cNvSpPr/>
          <p:nvPr/>
        </p:nvSpPr>
        <p:spPr>
          <a:xfrm>
            <a:off x="228600" y="3840480"/>
            <a:ext cx="5029200" cy="256032"/>
          </a:xfrm>
          <a:prstGeom prst="rect">
            <a:avLst/>
          </a:prstGeom>
          <a:solidFill>
            <a:srgbClr val="D6EEF1"/>
          </a:solidFill>
          <a:ln w="6350">
            <a:solidFill>
              <a:srgbClr val="B0D5DA"/>
            </a:solidFill>
            <a:prstDash val="solid"/>
          </a:ln>
        </p:spPr>
        <p:txBody>
          <a:bodyPr/>
          <a:lstStyle/>
          <a:p>
            <a:endParaRPr lang="en-US" dirty="0"/>
          </a:p>
        </p:txBody>
      </p:sp>
      <p:sp>
        <p:nvSpPr>
          <p:cNvPr id="21" name="Text 19"/>
          <p:cNvSpPr/>
          <p:nvPr/>
        </p:nvSpPr>
        <p:spPr>
          <a:xfrm>
            <a:off x="320040" y="3858768"/>
            <a:ext cx="4846320" cy="201168"/>
          </a:xfrm>
          <a:prstGeom prst="rect">
            <a:avLst/>
          </a:prstGeom>
          <a:noFill/>
          <a:ln/>
        </p:spPr>
        <p:txBody>
          <a:bodyPr wrap="square" rtlCol="0" anchor="ctr"/>
          <a:lstStyle/>
          <a:p>
            <a:pPr marL="0" indent="0">
              <a:buNone/>
            </a:pPr>
            <a:r>
              <a:rPr lang="en-US" sz="850" b="1" dirty="0">
                <a:solidFill>
                  <a:srgbClr val="1B2A4A"/>
                </a:solidFill>
                <a:latin typeface="Century Gothic" panose="020B0502020202020204" pitchFamily="34" charset="0"/>
                <a:ea typeface="Calibri" pitchFamily="34" charset="-122"/>
                <a:cs typeface="Calibri" pitchFamily="34" charset="-120"/>
              </a:rPr>
              <a:t>Short-Term Objective 1:</a:t>
            </a:r>
            <a:endParaRPr lang="en-US" sz="850" dirty="0">
              <a:latin typeface="Century Gothic" panose="020B0502020202020204" pitchFamily="34" charset="0"/>
            </a:endParaRPr>
          </a:p>
        </p:txBody>
      </p:sp>
      <p:sp>
        <p:nvSpPr>
          <p:cNvPr id="22" name="Shape 20"/>
          <p:cNvSpPr/>
          <p:nvPr/>
        </p:nvSpPr>
        <p:spPr>
          <a:xfrm>
            <a:off x="228600" y="4096512"/>
            <a:ext cx="5029200" cy="475488"/>
          </a:xfrm>
          <a:prstGeom prst="rect">
            <a:avLst/>
          </a:prstGeom>
          <a:solidFill>
            <a:srgbClr val="FFFFFF"/>
          </a:solidFill>
          <a:ln w="6350">
            <a:solidFill>
              <a:srgbClr val="E0E0E0"/>
            </a:solidFill>
            <a:prstDash val="solid"/>
          </a:ln>
        </p:spPr>
        <p:txBody>
          <a:bodyPr/>
          <a:lstStyle/>
          <a:p>
            <a:endParaRPr lang="en-US" dirty="0"/>
          </a:p>
        </p:txBody>
      </p:sp>
      <p:sp>
        <p:nvSpPr>
          <p:cNvPr id="23" name="Text 21"/>
          <p:cNvSpPr/>
          <p:nvPr/>
        </p:nvSpPr>
        <p:spPr>
          <a:xfrm>
            <a:off x="320040" y="4114800"/>
            <a:ext cx="4846320" cy="420624"/>
          </a:xfrm>
          <a:prstGeom prst="rect">
            <a:avLst/>
          </a:prstGeom>
          <a:noFill/>
          <a:ln/>
        </p:spPr>
        <p:txBody>
          <a:bodyPr wrap="square" rtlCol="0" anchor="ctr"/>
          <a:lstStyle/>
          <a:p>
            <a:pPr marL="0" indent="0">
              <a:buNone/>
            </a:pPr>
            <a:r>
              <a:rPr lang="en-US" sz="850" i="1" dirty="0">
                <a:solidFill>
                  <a:srgbClr val="1B2A4A"/>
                </a:solidFill>
                <a:latin typeface="Century Gothic" panose="020B0502020202020204" pitchFamily="34" charset="0"/>
                <a:ea typeface="Calibri" pitchFamily="34" charset="-122"/>
                <a:cs typeface="Calibri" pitchFamily="34" charset="-120"/>
              </a:rPr>
              <a:t>By January 2027, John will identify and demonstrate easy onset technique in structured SLP sessions with 80% accuracy.</a:t>
            </a:r>
            <a:endParaRPr lang="en-US" sz="850" dirty="0">
              <a:latin typeface="Century Gothic" panose="020B0502020202020204" pitchFamily="34" charset="0"/>
            </a:endParaRPr>
          </a:p>
        </p:txBody>
      </p:sp>
      <p:sp>
        <p:nvSpPr>
          <p:cNvPr id="24" name="Shape 22"/>
          <p:cNvSpPr/>
          <p:nvPr/>
        </p:nvSpPr>
        <p:spPr>
          <a:xfrm>
            <a:off x="228600" y="4563035"/>
            <a:ext cx="5029200" cy="256032"/>
          </a:xfrm>
          <a:prstGeom prst="rect">
            <a:avLst/>
          </a:prstGeom>
          <a:solidFill>
            <a:srgbClr val="F0F0F0"/>
          </a:solidFill>
          <a:ln w="6350">
            <a:solidFill>
              <a:srgbClr val="E0E0E0"/>
            </a:solidFill>
            <a:prstDash val="solid"/>
          </a:ln>
        </p:spPr>
        <p:txBody>
          <a:bodyPr/>
          <a:lstStyle/>
          <a:p>
            <a:endParaRPr lang="en-US" dirty="0"/>
          </a:p>
        </p:txBody>
      </p:sp>
      <p:sp>
        <p:nvSpPr>
          <p:cNvPr id="25" name="Text 23"/>
          <p:cNvSpPr/>
          <p:nvPr/>
        </p:nvSpPr>
        <p:spPr>
          <a:xfrm>
            <a:off x="320040" y="4590288"/>
            <a:ext cx="4846320" cy="201168"/>
          </a:xfrm>
          <a:prstGeom prst="rect">
            <a:avLst/>
          </a:prstGeom>
          <a:noFill/>
          <a:ln/>
        </p:spPr>
        <p:txBody>
          <a:bodyPr wrap="square" rtlCol="0" anchor="ctr"/>
          <a:lstStyle/>
          <a:p>
            <a:pPr marL="0" indent="0">
              <a:buNone/>
            </a:pPr>
            <a:r>
              <a:rPr lang="en-US" sz="800" dirty="0">
                <a:solidFill>
                  <a:srgbClr val="1B2A4A"/>
                </a:solidFill>
                <a:latin typeface="Century Gothic" panose="020B0502020202020204" pitchFamily="34" charset="0"/>
                <a:ea typeface="Calibri" pitchFamily="34" charset="-122"/>
                <a:cs typeface="Calibri" pitchFamily="34" charset="-120"/>
              </a:rPr>
              <a:t>Person Responsible: Speech-Language Pathologist</a:t>
            </a:r>
            <a:endParaRPr lang="en-US" sz="800" dirty="0">
              <a:latin typeface="Century Gothic" panose="020B0502020202020204" pitchFamily="34" charset="0"/>
            </a:endParaRPr>
          </a:p>
        </p:txBody>
      </p:sp>
      <p:sp>
        <p:nvSpPr>
          <p:cNvPr id="26" name="Shape 24"/>
          <p:cNvSpPr/>
          <p:nvPr/>
        </p:nvSpPr>
        <p:spPr>
          <a:xfrm>
            <a:off x="5532120" y="1508760"/>
            <a:ext cx="3383280" cy="804672"/>
          </a:xfrm>
          <a:prstGeom prst="rect">
            <a:avLst/>
          </a:prstGeom>
          <a:solidFill>
            <a:srgbClr val="1B2A4A"/>
          </a:solidFill>
          <a:ln/>
          <a:effectLst>
            <a:outerShdw blurRad="50800" dist="25400" dir="8100000" algn="bl" rotWithShape="0">
              <a:srgbClr val="000000">
                <a:alpha val="12000"/>
              </a:srgbClr>
            </a:outerShdw>
          </a:effectLst>
        </p:spPr>
        <p:txBody>
          <a:bodyPr/>
          <a:lstStyle/>
          <a:p>
            <a:endParaRPr lang="en-US" dirty="0"/>
          </a:p>
        </p:txBody>
      </p:sp>
      <p:sp>
        <p:nvSpPr>
          <p:cNvPr id="27" name="Text 25"/>
          <p:cNvSpPr/>
          <p:nvPr/>
        </p:nvSpPr>
        <p:spPr>
          <a:xfrm>
            <a:off x="5623560" y="1563624"/>
            <a:ext cx="3200400" cy="274320"/>
          </a:xfrm>
          <a:prstGeom prst="rect">
            <a:avLst/>
          </a:prstGeom>
          <a:noFill/>
          <a:ln/>
        </p:spPr>
        <p:txBody>
          <a:bodyPr wrap="square" rtlCol="0" anchor="ctr"/>
          <a:lstStyle/>
          <a:p>
            <a:pPr marL="0" indent="0">
              <a:buNone/>
            </a:pPr>
            <a:r>
              <a:rPr lang="en-US" sz="1100" b="1" dirty="0">
                <a:solidFill>
                  <a:srgbClr val="FFFFFF"/>
                </a:solidFill>
                <a:latin typeface="Century Gothic" panose="020B0502020202020204" pitchFamily="34" charset="0"/>
                <a:ea typeface="Trebuchet MS" pitchFamily="34" charset="-122"/>
                <a:cs typeface="Trebuchet MS" pitchFamily="34" charset="-120"/>
              </a:rPr>
              <a:t>✓ Good Goal vs. Weak Goal</a:t>
            </a:r>
            <a:endParaRPr lang="en-US" sz="1100" dirty="0">
              <a:latin typeface="Century Gothic" panose="020B0502020202020204" pitchFamily="34" charset="0"/>
            </a:endParaRPr>
          </a:p>
        </p:txBody>
      </p:sp>
      <p:sp>
        <p:nvSpPr>
          <p:cNvPr id="28" name="Text 26"/>
          <p:cNvSpPr/>
          <p:nvPr/>
        </p:nvSpPr>
        <p:spPr>
          <a:xfrm>
            <a:off x="5623560" y="1837944"/>
            <a:ext cx="3200400" cy="438912"/>
          </a:xfrm>
          <a:prstGeom prst="rect">
            <a:avLst/>
          </a:prstGeom>
          <a:noFill/>
          <a:ln/>
        </p:spPr>
        <p:txBody>
          <a:bodyPr wrap="square" rtlCol="0" anchor="ctr"/>
          <a:lstStyle/>
          <a:p>
            <a:pPr marL="0" indent="0">
              <a:buNone/>
            </a:pPr>
            <a:r>
              <a:rPr lang="en-US" sz="950" dirty="0">
                <a:solidFill>
                  <a:srgbClr val="F5F0E8"/>
                </a:solidFill>
                <a:latin typeface="Century Gothic" panose="020B0502020202020204" pitchFamily="34" charset="0"/>
                <a:ea typeface="Calibri" pitchFamily="34" charset="-122"/>
                <a:cs typeface="Calibri" pitchFamily="34" charset="-120"/>
              </a:rPr>
              <a:t>WEAK: ”John will improve fluency"</a:t>
            </a:r>
            <a:endParaRPr lang="en-US" sz="950" dirty="0">
              <a:latin typeface="Century Gothic" panose="020B0502020202020204" pitchFamily="34" charset="0"/>
            </a:endParaRPr>
          </a:p>
          <a:p>
            <a:pPr marL="0" indent="0">
              <a:buNone/>
            </a:pPr>
            <a:r>
              <a:rPr lang="en-US" sz="950" dirty="0">
                <a:solidFill>
                  <a:srgbClr val="F5F0E8"/>
                </a:solidFill>
                <a:latin typeface="Century Gothic" panose="020B0502020202020204" pitchFamily="34" charset="0"/>
                <a:ea typeface="Calibri" pitchFamily="34" charset="-122"/>
                <a:cs typeface="Calibri" pitchFamily="34" charset="-120"/>
              </a:rPr>
              <a:t>STRONG: ”John will use easy onset in 7/10 opportunities in small groups by January 2027"</a:t>
            </a:r>
            <a:endParaRPr lang="en-US" sz="950" dirty="0">
              <a:latin typeface="Century Gothic" panose="020B0502020202020204" pitchFamily="34" charset="0"/>
            </a:endParaRPr>
          </a:p>
        </p:txBody>
      </p:sp>
      <p:sp>
        <p:nvSpPr>
          <p:cNvPr id="29" name="Shape 27"/>
          <p:cNvSpPr/>
          <p:nvPr/>
        </p:nvSpPr>
        <p:spPr>
          <a:xfrm>
            <a:off x="5532120" y="2342117"/>
            <a:ext cx="3383280" cy="804672"/>
          </a:xfrm>
          <a:prstGeom prst="rect">
            <a:avLst/>
          </a:prstGeom>
          <a:solidFill>
            <a:srgbClr val="028090"/>
          </a:solidFill>
          <a:ln/>
          <a:effectLst>
            <a:outerShdw blurRad="50800" dist="25400" dir="8100000" algn="bl" rotWithShape="0">
              <a:srgbClr val="000000">
                <a:alpha val="12000"/>
              </a:srgbClr>
            </a:outerShdw>
          </a:effectLst>
        </p:spPr>
        <p:txBody>
          <a:bodyPr/>
          <a:lstStyle/>
          <a:p>
            <a:endParaRPr lang="en-US" dirty="0"/>
          </a:p>
        </p:txBody>
      </p:sp>
      <p:sp>
        <p:nvSpPr>
          <p:cNvPr id="30" name="Text 28"/>
          <p:cNvSpPr/>
          <p:nvPr/>
        </p:nvSpPr>
        <p:spPr>
          <a:xfrm>
            <a:off x="5623560" y="2396981"/>
            <a:ext cx="3200400" cy="274320"/>
          </a:xfrm>
          <a:prstGeom prst="rect">
            <a:avLst/>
          </a:prstGeom>
          <a:noFill/>
          <a:ln/>
        </p:spPr>
        <p:txBody>
          <a:bodyPr wrap="square" rtlCol="0" anchor="ctr"/>
          <a:lstStyle/>
          <a:p>
            <a:pPr marL="0" indent="0">
              <a:buNone/>
            </a:pPr>
            <a:r>
              <a:rPr lang="en-US" sz="1100" b="1" dirty="0">
                <a:solidFill>
                  <a:srgbClr val="FFFFFF"/>
                </a:solidFill>
                <a:latin typeface="Century Gothic" panose="020B0502020202020204" pitchFamily="34" charset="0"/>
                <a:ea typeface="Trebuchet MS" pitchFamily="34" charset="-122"/>
                <a:cs typeface="Trebuchet MS" pitchFamily="34" charset="-120"/>
              </a:rPr>
              <a:t>✓ Is There a Goal for Each Need?</a:t>
            </a:r>
            <a:endParaRPr lang="en-US" sz="1100" dirty="0">
              <a:latin typeface="Century Gothic" panose="020B0502020202020204" pitchFamily="34" charset="0"/>
            </a:endParaRPr>
          </a:p>
        </p:txBody>
      </p:sp>
      <p:sp>
        <p:nvSpPr>
          <p:cNvPr id="31" name="Text 29"/>
          <p:cNvSpPr/>
          <p:nvPr/>
        </p:nvSpPr>
        <p:spPr>
          <a:xfrm>
            <a:off x="5623560" y="2671301"/>
            <a:ext cx="3200400" cy="438912"/>
          </a:xfrm>
          <a:prstGeom prst="rect">
            <a:avLst/>
          </a:prstGeom>
          <a:noFill/>
          <a:ln/>
        </p:spPr>
        <p:txBody>
          <a:bodyPr wrap="square" rtlCol="0" anchor="ctr"/>
          <a:lstStyle/>
          <a:p>
            <a:pPr marL="0" indent="0">
              <a:buNone/>
            </a:pPr>
            <a:r>
              <a:rPr lang="en-US" sz="950" dirty="0">
                <a:solidFill>
                  <a:srgbClr val="F5F0E8"/>
                </a:solidFill>
                <a:latin typeface="Century Gothic" panose="020B0502020202020204" pitchFamily="34" charset="0"/>
                <a:ea typeface="Calibri" pitchFamily="34" charset="-122"/>
                <a:cs typeface="Calibri" pitchFamily="34" charset="-120"/>
              </a:rPr>
              <a:t>If present levels list communication and social-emotional as areas of need, there must be a goal for each.</a:t>
            </a:r>
            <a:endParaRPr lang="en-US" sz="950" dirty="0">
              <a:latin typeface="Century Gothic" panose="020B0502020202020204" pitchFamily="34" charset="0"/>
            </a:endParaRPr>
          </a:p>
        </p:txBody>
      </p:sp>
      <p:sp>
        <p:nvSpPr>
          <p:cNvPr id="32" name="Shape 30"/>
          <p:cNvSpPr/>
          <p:nvPr/>
        </p:nvSpPr>
        <p:spPr>
          <a:xfrm>
            <a:off x="5532120" y="3175474"/>
            <a:ext cx="3383280" cy="804672"/>
          </a:xfrm>
          <a:prstGeom prst="rect">
            <a:avLst/>
          </a:prstGeom>
          <a:solidFill>
            <a:srgbClr val="1B2A4A"/>
          </a:solidFill>
          <a:ln/>
          <a:effectLst>
            <a:outerShdw blurRad="50800" dist="25400" dir="8100000" algn="bl" rotWithShape="0">
              <a:srgbClr val="000000">
                <a:alpha val="12000"/>
              </a:srgbClr>
            </a:outerShdw>
          </a:effectLst>
        </p:spPr>
        <p:txBody>
          <a:bodyPr/>
          <a:lstStyle/>
          <a:p>
            <a:endParaRPr lang="en-US" dirty="0"/>
          </a:p>
        </p:txBody>
      </p:sp>
      <p:sp>
        <p:nvSpPr>
          <p:cNvPr id="33" name="Text 31"/>
          <p:cNvSpPr/>
          <p:nvPr/>
        </p:nvSpPr>
        <p:spPr>
          <a:xfrm>
            <a:off x="5623560" y="3230338"/>
            <a:ext cx="3200400" cy="274320"/>
          </a:xfrm>
          <a:prstGeom prst="rect">
            <a:avLst/>
          </a:prstGeom>
          <a:noFill/>
          <a:ln/>
        </p:spPr>
        <p:txBody>
          <a:bodyPr wrap="square" rtlCol="0" anchor="ctr"/>
          <a:lstStyle/>
          <a:p>
            <a:pPr marL="0" indent="0">
              <a:buNone/>
            </a:pPr>
            <a:r>
              <a:rPr lang="en-US" sz="1100" b="1" dirty="0">
                <a:solidFill>
                  <a:srgbClr val="FFFFFF"/>
                </a:solidFill>
                <a:latin typeface="Century Gothic" panose="020B0502020202020204" pitchFamily="34" charset="0"/>
                <a:ea typeface="Trebuchet MS" pitchFamily="34" charset="-122"/>
                <a:cs typeface="Trebuchet MS" pitchFamily="34" charset="-120"/>
              </a:rPr>
              <a:t>✓ Who Is Responsible?</a:t>
            </a:r>
            <a:endParaRPr lang="en-US" sz="1100" dirty="0">
              <a:latin typeface="Century Gothic" panose="020B0502020202020204" pitchFamily="34" charset="0"/>
            </a:endParaRPr>
          </a:p>
        </p:txBody>
      </p:sp>
      <p:sp>
        <p:nvSpPr>
          <p:cNvPr id="34" name="Text 32"/>
          <p:cNvSpPr/>
          <p:nvPr/>
        </p:nvSpPr>
        <p:spPr>
          <a:xfrm>
            <a:off x="5623560" y="3504658"/>
            <a:ext cx="3200400" cy="438912"/>
          </a:xfrm>
          <a:prstGeom prst="rect">
            <a:avLst/>
          </a:prstGeom>
          <a:noFill/>
          <a:ln/>
        </p:spPr>
        <p:txBody>
          <a:bodyPr wrap="square" rtlCol="0" anchor="ctr"/>
          <a:lstStyle/>
          <a:p>
            <a:pPr marL="0" indent="0">
              <a:buNone/>
            </a:pPr>
            <a:r>
              <a:rPr lang="en-US" sz="950" dirty="0">
                <a:solidFill>
                  <a:srgbClr val="F5F0E8"/>
                </a:solidFill>
                <a:latin typeface="Century Gothic" panose="020B0502020202020204" pitchFamily="34" charset="0"/>
                <a:ea typeface="Calibri" pitchFamily="34" charset="-122"/>
                <a:cs typeface="Calibri" pitchFamily="34" charset="-120"/>
              </a:rPr>
              <a:t>Each goal should list a specific provider (e.g., the “Speech-Language Pathologist (SLP),” not just "school staff“).</a:t>
            </a:r>
            <a:endParaRPr lang="en-US" sz="950" dirty="0">
              <a:latin typeface="Century Gothic" panose="020B0502020202020204" pitchFamily="34" charset="0"/>
            </a:endParaRPr>
          </a:p>
        </p:txBody>
      </p:sp>
      <p:sp>
        <p:nvSpPr>
          <p:cNvPr id="35" name="Shape 33"/>
          <p:cNvSpPr/>
          <p:nvPr/>
        </p:nvSpPr>
        <p:spPr>
          <a:xfrm>
            <a:off x="5532120" y="4008831"/>
            <a:ext cx="3383280" cy="804672"/>
          </a:xfrm>
          <a:prstGeom prst="rect">
            <a:avLst/>
          </a:prstGeom>
          <a:solidFill>
            <a:srgbClr val="028090"/>
          </a:solidFill>
          <a:ln/>
          <a:effectLst>
            <a:outerShdw blurRad="50800" dist="25400" dir="8100000" algn="bl" rotWithShape="0">
              <a:srgbClr val="000000">
                <a:alpha val="12000"/>
              </a:srgbClr>
            </a:outerShdw>
          </a:effectLst>
        </p:spPr>
        <p:txBody>
          <a:bodyPr/>
          <a:lstStyle/>
          <a:p>
            <a:endParaRPr lang="en-US" dirty="0"/>
          </a:p>
        </p:txBody>
      </p:sp>
      <p:sp>
        <p:nvSpPr>
          <p:cNvPr id="36" name="Text 34"/>
          <p:cNvSpPr/>
          <p:nvPr/>
        </p:nvSpPr>
        <p:spPr>
          <a:xfrm>
            <a:off x="5623560" y="4009905"/>
            <a:ext cx="3200400" cy="274320"/>
          </a:xfrm>
          <a:prstGeom prst="rect">
            <a:avLst/>
          </a:prstGeom>
          <a:noFill/>
          <a:ln/>
        </p:spPr>
        <p:txBody>
          <a:bodyPr wrap="square" rtlCol="0" anchor="ctr"/>
          <a:lstStyle/>
          <a:p>
            <a:pPr marL="0" indent="0">
              <a:buNone/>
            </a:pPr>
            <a:r>
              <a:rPr lang="en-US" sz="1100" b="1" dirty="0">
                <a:solidFill>
                  <a:srgbClr val="FFFFFF"/>
                </a:solidFill>
                <a:latin typeface="Century Gothic" panose="020B0502020202020204" pitchFamily="34" charset="0"/>
                <a:ea typeface="Trebuchet MS" pitchFamily="34" charset="-122"/>
                <a:cs typeface="Trebuchet MS" pitchFamily="34" charset="-120"/>
              </a:rPr>
              <a:t>✓ How Will Progress Be Measured?</a:t>
            </a:r>
            <a:endParaRPr lang="en-US" sz="1100" dirty="0">
              <a:latin typeface="Century Gothic" panose="020B0502020202020204" pitchFamily="34" charset="0"/>
            </a:endParaRPr>
          </a:p>
        </p:txBody>
      </p:sp>
      <p:sp>
        <p:nvSpPr>
          <p:cNvPr id="37" name="Text 35"/>
          <p:cNvSpPr/>
          <p:nvPr/>
        </p:nvSpPr>
        <p:spPr>
          <a:xfrm>
            <a:off x="5623560" y="4284225"/>
            <a:ext cx="3200400" cy="438912"/>
          </a:xfrm>
          <a:prstGeom prst="rect">
            <a:avLst/>
          </a:prstGeom>
          <a:noFill/>
          <a:ln/>
        </p:spPr>
        <p:txBody>
          <a:bodyPr wrap="square" rtlCol="0" anchor="ctr"/>
          <a:lstStyle/>
          <a:p>
            <a:pPr marL="0" indent="0">
              <a:buNone/>
            </a:pPr>
            <a:r>
              <a:rPr lang="en-US" sz="950" dirty="0">
                <a:solidFill>
                  <a:srgbClr val="F5F0E8"/>
                </a:solidFill>
                <a:latin typeface="Century Gothic" panose="020B0502020202020204" pitchFamily="34" charset="0"/>
                <a:ea typeface="Calibri" pitchFamily="34" charset="-122"/>
                <a:cs typeface="Calibri" pitchFamily="34" charset="-120"/>
              </a:rPr>
              <a:t>Goals must state HOW progress is measured (e.g., SLP data logs, observation checklists, and not just teacher’s opinion).</a:t>
            </a:r>
            <a:endParaRPr lang="en-US" sz="950" dirty="0">
              <a:latin typeface="Century Gothic" panose="020B0502020202020204" pitchFamily="34" charset="0"/>
            </a:endParaRPr>
          </a:p>
        </p:txBody>
      </p:sp>
      <p:sp>
        <p:nvSpPr>
          <p:cNvPr id="38" name="Shape 36"/>
          <p:cNvSpPr/>
          <p:nvPr/>
        </p:nvSpPr>
        <p:spPr>
          <a:xfrm>
            <a:off x="5532120" y="4839155"/>
            <a:ext cx="3383280" cy="302100"/>
          </a:xfrm>
          <a:prstGeom prst="rect">
            <a:avLst/>
          </a:prstGeom>
          <a:solidFill>
            <a:srgbClr val="C9A84C"/>
          </a:solidFill>
          <a:ln/>
        </p:spPr>
        <p:txBody>
          <a:bodyPr/>
          <a:lstStyle/>
          <a:p>
            <a:endParaRPr lang="en-US" dirty="0"/>
          </a:p>
        </p:txBody>
      </p:sp>
      <p:sp>
        <p:nvSpPr>
          <p:cNvPr id="39" name="Text 37"/>
          <p:cNvSpPr/>
          <p:nvPr/>
        </p:nvSpPr>
        <p:spPr>
          <a:xfrm>
            <a:off x="5596128" y="4693020"/>
            <a:ext cx="3383280" cy="438912"/>
          </a:xfrm>
          <a:prstGeom prst="rect">
            <a:avLst/>
          </a:prstGeom>
          <a:noFill/>
          <a:ln/>
        </p:spPr>
        <p:txBody>
          <a:bodyPr wrap="square" rtlCol="0" anchor="ctr"/>
          <a:lstStyle/>
          <a:p>
            <a:pPr marL="0" indent="0">
              <a:buNone/>
            </a:pPr>
            <a:endParaRPr lang="en-US" sz="800" b="1" dirty="0">
              <a:solidFill>
                <a:srgbClr val="1B2A4A"/>
              </a:solidFill>
              <a:latin typeface="Century Gothic" panose="020B0502020202020204" pitchFamily="34" charset="0"/>
              <a:ea typeface="Calibri" pitchFamily="34" charset="-122"/>
              <a:cs typeface="Calibri" pitchFamily="34" charset="-120"/>
            </a:endParaRPr>
          </a:p>
          <a:p>
            <a:pPr marL="0" indent="0">
              <a:buNone/>
            </a:pPr>
            <a:r>
              <a:rPr lang="en-US" sz="800" b="1" dirty="0">
                <a:solidFill>
                  <a:srgbClr val="1B2A4A"/>
                </a:solidFill>
                <a:latin typeface="Century Gothic" panose="020B0502020202020204" pitchFamily="34" charset="0"/>
                <a:ea typeface="Calibri" pitchFamily="34" charset="-122"/>
                <a:cs typeface="Calibri" pitchFamily="34" charset="-120"/>
              </a:rPr>
              <a:t>💡  You can propose your own goals in writing before the meeting!</a:t>
            </a:r>
            <a:endParaRPr lang="en-US" sz="800" dirty="0">
              <a:latin typeface="Century Gothic" panose="020B0502020202020204" pitchFamily="34" charset="0"/>
            </a:endParaRPr>
          </a:p>
        </p:txBody>
      </p:sp>
      <p:pic>
        <p:nvPicPr>
          <p:cNvPr id="40" name="Picture 39">
            <a:extLst>
              <a:ext uri="{FF2B5EF4-FFF2-40B4-BE49-F238E27FC236}">
                <a16:creationId xmlns:a16="http://schemas.microsoft.com/office/drawing/2014/main" id="{1B6C1BDE-658A-0A12-C835-7BADC9DD20B4}"/>
              </a:ext>
            </a:extLst>
          </p:cNvPr>
          <p:cNvPicPr>
            <a:picLocks noChangeAspect="1"/>
          </p:cNvPicPr>
          <p:nvPr/>
        </p:nvPicPr>
        <p:blipFill>
          <a:blip r:embed="rId3">
            <a:alphaModFix/>
          </a:blip>
          <a:stretch>
            <a:fillRect/>
          </a:stretch>
        </p:blipFill>
        <p:spPr>
          <a:xfrm>
            <a:off x="228600" y="4828032"/>
            <a:ext cx="637015" cy="260933"/>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336</TotalTime>
  <Words>2968</Words>
  <Application>Microsoft Macintosh PowerPoint</Application>
  <PresentationFormat>On-screen Show (16:9)</PresentationFormat>
  <Paragraphs>319</Paragraphs>
  <Slides>16</Slides>
  <Notes>14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Century Gothic</vt:lpstr>
      <vt:lpstr>Trebuchet MS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Understanding Your Child's IEP: A Guide for Parents of Children Who Stutter</dc:title>
  <dc:subject>PptxGenJS Presentation</dc:subject>
  <dc:creator>PptxGenJS</dc:creator>
  <cp:lastModifiedBy>Nicole Silva (Raydeus)</cp:lastModifiedBy>
  <cp:revision>16</cp:revision>
  <dcterms:created xsi:type="dcterms:W3CDTF">2026-05-22T20:56:51Z</dcterms:created>
  <dcterms:modified xsi:type="dcterms:W3CDTF">2026-07-06T20:36:46Z</dcterms:modified>
</cp:coreProperties>
</file>