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02_0.xml" ContentType="application/vnd.ms-powerpoint.comments+xml"/>
  <Override PartName="/ppt/comments/modernComment_103_0.xml" ContentType="application/vnd.ms-powerpoint.comments+xml"/>
  <Override PartName="/ppt/notesSlides/notesSlide1.xml" ContentType="application/vnd.openxmlformats-officedocument.presentationml.notesSlide+xml"/>
  <Override PartName="/ppt/comments/modernComment_110_0.xml" ContentType="application/vnd.ms-powerpoint.comments+xml"/>
  <Override PartName="/ppt/comments/modernComment_111_0.xml" ContentType="application/vnd.ms-powerpoint.comments+xml"/>
  <Override PartName="/ppt/comments/modernComment_113_0.xml" ContentType="application/vnd.ms-powerpoint.comments+xml"/>
  <Override PartName="/ppt/comments/modernComment_114_0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8288000" cy="10287000"/>
  <p:notesSz cx="6858000" cy="9144000"/>
  <p:embeddedFontLst>
    <p:embeddedFont>
      <p:font typeface="Century Gothic" panose="020B0502020202020204" pitchFamily="34" charset="0"/>
      <p:regular r:id="rId25"/>
      <p:bold r:id="rId26"/>
      <p:italic r:id="rId27"/>
      <p:boldItalic r:id="rId28"/>
    </p:embeddedFont>
    <p:embeddedFont>
      <p:font typeface="Poppins Bold" pitchFamily="2" charset="77"/>
      <p:regular r:id="rId29"/>
      <p:bold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A7AC83B-3784-DA96-EC29-D729C1F6E568}" name="Jonathan Baker" initials="JB" userId="S::jonathanb@egcgroup.com::7045397e-c077-40f6-a446-b5788b4343e9" providerId="AD"/>
  <p188:author id="{5C8B5878-BE97-5B02-46BC-766579E6B7DF}" name="Nicole Silva (Raydeus)" initials="NS(" userId="S::nicoles@raydeuslocal.com::0ea19c87-110b-4532-8fac-92268f03f9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 autoAdjust="0"/>
    <p:restoredTop sz="94582" autoAdjust="0"/>
  </p:normalViewPr>
  <p:slideViewPr>
    <p:cSldViewPr>
      <p:cViewPr varScale="1">
        <p:scale>
          <a:sx n="70" d="100"/>
          <a:sy n="70" d="100"/>
        </p:scale>
        <p:origin x="7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microsoft.com/office/2018/10/relationships/authors" Target="authors.xml"/><Relationship Id="rId8" Type="http://schemas.openxmlformats.org/officeDocument/2006/relationships/slide" Target="slides/slide7.xml"/></Relationships>
</file>

<file path=ppt/comments/modernComment_102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920D6C7-8C01-4F51-B286-87443903F813}" authorId="{2A7AC83B-3784-DA96-EC29-D729C1F6E568}" created="2026-03-20T19:37:14.32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8"/>
      <ac:spMk id="7" creationId="{00000000-0000-0000-0000-000000000000}"/>
      <ac:txMk cp="140">
        <ac:context len="368" hash="1549474360"/>
      </ac:txMk>
    </ac:txMkLst>
    <p188:pos x="7288291" y="1946503"/>
    <p188:txBody>
      <a:bodyPr/>
      <a:lstStyle/>
      <a:p>
        <a:r>
          <a:rPr lang="en-US"/>
          <a:t>Confirm bold formatting for both “early intervention” and “not”. (In other words, should it be one or the other?)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3-24T14:16:27.720" authorId="{5C8B5878-BE97-5B02-46BC-766579E6B7DF}"/>
          </p223:rxn>
        </p223:reactions>
      </p:ext>
    </p188:extLst>
  </p188:cm>
</p188:cmLst>
</file>

<file path=ppt/comments/modernComment_103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4C661B6-FF55-47E1-8E34-3C7FA516A108}" authorId="{2A7AC83B-3784-DA96-EC29-D729C1F6E568}" created="2026-03-20T20:22:29.771">
    <pc:sldMkLst xmlns:pc="http://schemas.microsoft.com/office/powerpoint/2013/main/command">
      <pc:docMk/>
      <pc:sldMk cId="0" sldId="259"/>
    </pc:sldMkLst>
    <p188:replyLst>
      <p188:reply id="{E61E4F3A-D29E-5A4C-A4EE-61DB4112BA52}" authorId="{5C8B5878-BE97-5B02-46BC-766579E6B7DF}" created="2026-03-24T14:19:42.536">
        <p188:txBody>
          <a:bodyPr/>
          <a:lstStyle/>
          <a:p>
            <a:r>
              <a:rPr lang="en-US"/>
              <a:t>We can leave as is</a:t>
            </a:r>
          </a:p>
        </p188:txBody>
      </p188:reply>
    </p188:replyLst>
    <p188:txBody>
      <a:bodyPr/>
      <a:lstStyle/>
      <a:p>
        <a:r>
          <a:rPr lang="en-US"/>
          <a:t>Should this stay as it is or be changed to…?
Ages 3–4
(Pointing this out because the next slide refers to ages 5–21.)</a:t>
        </a:r>
      </a:p>
    </p188:txBody>
  </p188:cm>
</p188:cmLst>
</file>

<file path=ppt/comments/modernComment_11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CD31921-6400-4729-BAAE-8629BEB6636E}" authorId="{2A7AC83B-3784-DA96-EC29-D729C1F6E568}" created="2026-03-20T21:30:49.720">
    <pc:sldMkLst xmlns:pc="http://schemas.microsoft.com/office/powerpoint/2013/main/command">
      <pc:docMk/>
      <pc:sldMk cId="0" sldId="272"/>
    </pc:sldMkLst>
    <p188:replyLst>
      <p188:reply id="{B127E830-F31F-8F4D-B894-EC2F7A35C4FA}" authorId="{5C8B5878-BE97-5B02-46BC-766579E6B7DF}" created="2026-03-24T14:23:20.311">
        <p188:txBody>
          <a:bodyPr/>
          <a:lstStyle/>
          <a:p>
            <a:r>
              <a:rPr lang="en-US"/>
              <a:t>done, ty</a:t>
            </a:r>
          </a:p>
        </p188:txBody>
      </p188:reply>
    </p188:replyLst>
    <p188:txBody>
      <a:bodyPr/>
      <a:lstStyle/>
      <a:p>
        <a:r>
          <a:rPr lang="en-US"/>
          <a:t>Suggest changing “has” to:
is assigned</a:t>
        </a:r>
      </a:p>
    </p188:txBody>
  </p188:cm>
</p188:cmLst>
</file>

<file path=ppt/comments/modernComment_111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6210154-E4D3-45C3-B226-79DF16B758BF}" authorId="{2A7AC83B-3784-DA96-EC29-D729C1F6E568}" created="2026-03-20T21:32:02.96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73"/>
      <ac:spMk id="7" creationId="{00000000-0000-0000-0000-000000000000}"/>
      <ac:txMk cp="38">
        <ac:context len="187" hash="2817865889"/>
      </ac:txMk>
    </ac:txMkLst>
    <p188:pos x="15162860" y="381387"/>
    <p188:replyLst>
      <p188:reply id="{0EF3860D-4686-8149-9C04-9F49EF133B92}" authorId="{5C8B5878-BE97-5B02-46BC-766579E6B7DF}" created="2026-03-24T14:26:10.211">
        <p188:txBody>
          <a:bodyPr/>
          <a:lstStyle/>
          <a:p>
            <a:r>
              <a:rPr lang="en-US"/>
              <a:t>thanks. removed</a:t>
            </a:r>
          </a:p>
        </p188:txBody>
      </p188:reply>
    </p188:replyLst>
    <p188:txBody>
      <a:bodyPr/>
      <a:lstStyle/>
      <a:p>
        <a:r>
          <a:rPr lang="en-US"/>
          <a:t>Confirm spelling out the entire term. (It is already spelled out on slide 3.</a:t>
        </a:r>
      </a:p>
    </p188:txBody>
  </p188:cm>
</p188:cmLst>
</file>

<file path=ppt/comments/modernComment_113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C6D0113-E847-4948-8CD0-AAE460EB52FE}" authorId="{2A7AC83B-3784-DA96-EC29-D729C1F6E568}" created="2026-03-20T21:36:04.12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75"/>
      <ac:spMk id="5" creationId="{00000000-0000-0000-0000-000000000000}"/>
      <ac:txMk cp="164">
        <ac:context len="526" hash="3687642487"/>
      </ac:txMk>
    </ac:txMkLst>
    <p188:pos x="14505134" y="2136994"/>
    <p188:replyLst>
      <p188:reply id="{BDC93850-1DA1-5344-A35D-BFA75E801931}" authorId="{5C8B5878-BE97-5B02-46BC-766579E6B7DF}" created="2026-03-24T14:37:44.961">
        <p188:txBody>
          <a:bodyPr/>
          <a:lstStyle/>
          <a:p>
            <a:r>
              <a:rPr lang="en-US"/>
              <a:t>agreed, changed. </a:t>
            </a:r>
          </a:p>
        </p188:txBody>
      </p188:reply>
    </p188:replyLst>
    <p188:txBody>
      <a:bodyPr/>
      <a:lstStyle/>
      <a:p>
        <a:r>
          <a:rPr lang="en-US"/>
          <a:t>Suggest revising to:
Despite the disability, the student does not need specialized instruction</a:t>
        </a:r>
      </a:p>
    </p188:txBody>
  </p188:cm>
</p188:cmLst>
</file>

<file path=ppt/comments/modernComment_114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AFB41D5-5338-40CC-B39C-ABB1A3512EEA}" authorId="{2A7AC83B-3784-DA96-EC29-D729C1F6E568}" created="2026-03-20T21:37:48.46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76"/>
      <ac:spMk id="28" creationId="{00000000-0000-0000-0000-000000000000}"/>
      <ac:txMk cp="0" len="5">
        <ac:context len="31" hash="1437257896"/>
      </ac:txMk>
    </ac:txMkLst>
    <p188:pos x="1079095" y="392443"/>
    <p188:replyLst>
      <p188:reply id="{E565574D-2025-2A41-BBC9-2E07536C28CD}" authorId="{5C8B5878-BE97-5B02-46BC-766579E6B7DF}" created="2026-03-24T14:29:46.856">
        <p188:txBody>
          <a:bodyPr/>
          <a:lstStyle/>
          <a:p>
            <a:r>
              <a:rPr lang="en-US"/>
              <a:t>unbolded everything so it is all the same!</a:t>
            </a:r>
          </a:p>
        </p188:txBody>
      </p188:reply>
    </p188:replyLst>
    <p188:txBody>
      <a:bodyPr/>
      <a:lstStyle/>
      <a:p>
        <a:r>
          <a:rPr lang="en-US"/>
          <a:t>Should “Fewer” be bold?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26799-2D34-4DDF-9087-FB705284081F}" type="datetimeFigureOut">
              <a:rPr lang="en-US" smtClean="0"/>
              <a:t>3/24/26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9DFB0-462D-4CA5-9E61-631B45F9CD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375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B9DFB0-462D-4CA5-9E61-631B45F9CD7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366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10_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11_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13_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14_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02_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03_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4084573">
            <a:off x="9841810" y="-139832"/>
            <a:ext cx="7646253" cy="8969211"/>
          </a:xfrm>
          <a:custGeom>
            <a:avLst/>
            <a:gdLst/>
            <a:ahLst/>
            <a:cxnLst/>
            <a:rect l="l" t="t" r="r" b="b"/>
            <a:pathLst>
              <a:path w="7646253" h="8969211">
                <a:moveTo>
                  <a:pt x="0" y="0"/>
                </a:moveTo>
                <a:lnTo>
                  <a:pt x="7646253" y="0"/>
                </a:lnTo>
                <a:lnTo>
                  <a:pt x="7646253" y="8969212"/>
                </a:lnTo>
                <a:lnTo>
                  <a:pt x="0" y="896921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9" name="Freeform 9"/>
          <p:cNvSpPr/>
          <p:nvPr/>
        </p:nvSpPr>
        <p:spPr>
          <a:xfrm>
            <a:off x="0" y="2805940"/>
            <a:ext cx="9550822" cy="4138610"/>
          </a:xfrm>
          <a:custGeom>
            <a:avLst/>
            <a:gdLst/>
            <a:ahLst/>
            <a:cxnLst/>
            <a:rect l="l" t="t" r="r" b="b"/>
            <a:pathLst>
              <a:path w="9550822" h="4138610">
                <a:moveTo>
                  <a:pt x="0" y="0"/>
                </a:moveTo>
                <a:lnTo>
                  <a:pt x="9550822" y="0"/>
                </a:lnTo>
                <a:lnTo>
                  <a:pt x="9550822" y="4138610"/>
                </a:lnTo>
                <a:lnTo>
                  <a:pt x="0" y="413861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1" name="TextBox 11"/>
          <p:cNvSpPr txBox="1"/>
          <p:nvPr/>
        </p:nvSpPr>
        <p:spPr>
          <a:xfrm>
            <a:off x="11297762" y="1492377"/>
            <a:ext cx="5770303" cy="3639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71"/>
              </a:lnSpc>
            </a:pPr>
            <a:r>
              <a:rPr lang="en-US" sz="7575" spc="-151" dirty="0">
                <a:solidFill>
                  <a:srgbClr val="1C2011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Education</a:t>
            </a:r>
          </a:p>
          <a:p>
            <a:pPr algn="ctr">
              <a:lnSpc>
                <a:spcPts val="9675"/>
              </a:lnSpc>
            </a:pPr>
            <a:r>
              <a:rPr lang="en-US" sz="7500" spc="-150" dirty="0">
                <a:solidFill>
                  <a:srgbClr val="1C2011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INFO</a:t>
            </a:r>
          </a:p>
          <a:p>
            <a:pPr algn="ctr">
              <a:lnSpc>
                <a:spcPts val="9414"/>
              </a:lnSpc>
            </a:pPr>
            <a:r>
              <a:rPr lang="en-US" sz="7298" spc="-145" dirty="0">
                <a:solidFill>
                  <a:srgbClr val="1C2011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(IEP / 504)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259619" y="5292280"/>
            <a:ext cx="5846589" cy="16848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dirty="0">
                <a:solidFill>
                  <a:srgbClr val="1C2011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Understanding School Evaluations: When, </a:t>
            </a:r>
          </a:p>
          <a:p>
            <a:pPr algn="ctr">
              <a:lnSpc>
                <a:spcPts val="4480"/>
              </a:lnSpc>
              <a:spcBef>
                <a:spcPct val="0"/>
              </a:spcBef>
            </a:pPr>
            <a:r>
              <a:rPr lang="en-US" sz="3200" dirty="0">
                <a:solidFill>
                  <a:srgbClr val="1C2011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Why &amp; How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911329" y="2784924"/>
            <a:ext cx="16230600" cy="65036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06769" lvl="1" indent="-453384" algn="l">
              <a:lnSpc>
                <a:spcPts val="5879"/>
              </a:lnSpc>
              <a:buFont typeface="Arial"/>
              <a:buChar char="•"/>
            </a:pPr>
            <a:r>
              <a:rPr lang="en-US" sz="4199" spc="-8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 </a:t>
            </a:r>
            <a:r>
              <a:rPr lang="en-US" sz="4199" b="1" spc="-8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Speech-Language Pathologist (SLP)</a:t>
            </a:r>
            <a:r>
              <a:rPr lang="en-US" sz="4199" spc="-8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conducts the evaluation, which may include:</a:t>
            </a:r>
          </a:p>
          <a:p>
            <a:pPr marL="1727179" lvl="2" indent="-575726" algn="l">
              <a:lnSpc>
                <a:spcPts val="5599"/>
              </a:lnSpc>
              <a:buFont typeface="Arial"/>
              <a:buChar char="⚬"/>
            </a:pPr>
            <a:r>
              <a:rPr lang="en-US" sz="3999" spc="-7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Observation of speech in multiple settings</a:t>
            </a:r>
          </a:p>
          <a:p>
            <a:pPr marL="1727179" lvl="2" indent="-575726" algn="l">
              <a:lnSpc>
                <a:spcPts val="5599"/>
              </a:lnSpc>
              <a:buFont typeface="Arial"/>
              <a:buChar char="⚬"/>
            </a:pPr>
            <a:r>
              <a:rPr lang="en-US" sz="3999" spc="-7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Analysis of fluency (frequency and type of disfluencies)</a:t>
            </a:r>
          </a:p>
          <a:p>
            <a:pPr marL="1727179" lvl="2" indent="-575726" algn="l">
              <a:lnSpc>
                <a:spcPts val="5599"/>
              </a:lnSpc>
              <a:buFont typeface="Arial"/>
              <a:buChar char="⚬"/>
            </a:pPr>
            <a:r>
              <a:rPr lang="en-US" sz="3999" spc="-7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Impact on classroom participation and communication</a:t>
            </a:r>
          </a:p>
          <a:p>
            <a:pPr marL="1727179" lvl="2" indent="-575726" algn="l">
              <a:lnSpc>
                <a:spcPts val="5599"/>
              </a:lnSpc>
              <a:buFont typeface="Arial"/>
              <a:buChar char="⚬"/>
            </a:pPr>
            <a:r>
              <a:rPr lang="en-US" sz="3999" spc="-7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Student’s awareness and emotional response to stuttering</a:t>
            </a:r>
          </a:p>
          <a:p>
            <a:pPr algn="l">
              <a:lnSpc>
                <a:spcPts val="5599"/>
              </a:lnSpc>
            </a:pPr>
            <a:endParaRPr lang="en-US" sz="3999" spc="-79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906769" lvl="1" indent="-453384" algn="l">
              <a:lnSpc>
                <a:spcPts val="5879"/>
              </a:lnSpc>
              <a:buFont typeface="Arial"/>
              <a:buChar char="•"/>
            </a:pPr>
            <a:r>
              <a:rPr lang="en-US" sz="4199" spc="-8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school follows professional standards from </a:t>
            </a:r>
            <a:r>
              <a:rPr lang="en-US" sz="4199" b="1" spc="-8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American Speech-Language-Hearing Association (ASHA)</a:t>
            </a:r>
            <a:r>
              <a:rPr lang="en-US" sz="4199" spc="-8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.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3" name="TextBox 13"/>
          <p:cNvSpPr txBox="1"/>
          <p:nvPr/>
        </p:nvSpPr>
        <p:spPr>
          <a:xfrm>
            <a:off x="4777824" y="919638"/>
            <a:ext cx="8732351" cy="14806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811" b="1" spc="-96" dirty="0">
                <a:solidFill>
                  <a:srgbClr val="060707"/>
                </a:solidFill>
                <a:latin typeface="Poppins Bold"/>
                <a:ea typeface="Poppins Bold"/>
                <a:cs typeface="Poppins Bold"/>
                <a:sym typeface="Poppins Bold"/>
              </a:rPr>
              <a:t>Referral for a Speech Evaluation (Continued)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911329" y="2784924"/>
            <a:ext cx="16230600" cy="70168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42000" lvl="1" indent="-421000" algn="l">
              <a:lnSpc>
                <a:spcPts val="5459"/>
              </a:lnSpc>
              <a:buFont typeface="Arial"/>
              <a:buChar char="•"/>
            </a:pP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For school eligibility, the </a:t>
            </a: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 Bold" panose="00000800000000000000" charset="0"/>
                <a:sym typeface="Poppins"/>
              </a:rPr>
              <a:t>SLP</a:t>
            </a: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and </a:t>
            </a: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 Bold" panose="00000800000000000000" charset="0"/>
                <a:sym typeface="Poppins"/>
              </a:rPr>
              <a:t>IEP</a:t>
            </a: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team must determine:</a:t>
            </a:r>
          </a:p>
          <a:p>
            <a:pPr marL="1684001" lvl="2" indent="-561334" algn="l">
              <a:lnSpc>
                <a:spcPts val="5459"/>
              </a:lnSpc>
              <a:buFont typeface="Arial"/>
              <a:buChar char="⚬"/>
            </a:pP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Does the stutter </a:t>
            </a:r>
            <a:r>
              <a:rPr lang="en-US" sz="3899" b="1" spc="-7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adversely affect educational performance</a:t>
            </a: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?</a:t>
            </a:r>
          </a:p>
          <a:p>
            <a:pPr marL="842000" lvl="1" indent="-421000" algn="l">
              <a:lnSpc>
                <a:spcPts val="5459"/>
              </a:lnSpc>
              <a:buFont typeface="Arial"/>
              <a:buChar char="•"/>
            </a:pP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This includes:</a:t>
            </a:r>
          </a:p>
          <a:p>
            <a:pPr marL="1684001" lvl="2" indent="-561334" algn="l">
              <a:lnSpc>
                <a:spcPts val="5459"/>
              </a:lnSpc>
              <a:buFont typeface="Arial"/>
              <a:buChar char="⚬"/>
            </a:pP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Classroom participation</a:t>
            </a:r>
          </a:p>
          <a:p>
            <a:pPr marL="1684001" lvl="2" indent="-561334" algn="l">
              <a:lnSpc>
                <a:spcPts val="5459"/>
              </a:lnSpc>
              <a:buFont typeface="Arial"/>
              <a:buChar char="⚬"/>
            </a:pP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Oral presentations</a:t>
            </a:r>
          </a:p>
          <a:p>
            <a:pPr marL="1684001" lvl="2" indent="-561334" algn="l">
              <a:lnSpc>
                <a:spcPts val="5459"/>
              </a:lnSpc>
              <a:buFont typeface="Arial"/>
              <a:buChar char="⚬"/>
            </a:pP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Social interaction</a:t>
            </a:r>
          </a:p>
          <a:p>
            <a:pPr marL="1684001" lvl="2" indent="-561334" algn="l">
              <a:lnSpc>
                <a:spcPts val="5459"/>
              </a:lnSpc>
              <a:buFont typeface="Arial"/>
              <a:buChar char="⚬"/>
            </a:pP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Ability to communicate needs or ideas</a:t>
            </a:r>
          </a:p>
          <a:p>
            <a:pPr algn="l">
              <a:lnSpc>
                <a:spcPts val="5459"/>
              </a:lnSpc>
            </a:pPr>
            <a:endParaRPr lang="en-US" sz="3899" spc="-77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842000" lvl="1" indent="-421000" algn="l">
              <a:lnSpc>
                <a:spcPts val="5459"/>
              </a:lnSpc>
              <a:buFont typeface="Arial"/>
              <a:buChar char="•"/>
            </a:pP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 student can qualify </a:t>
            </a:r>
            <a:r>
              <a:rPr lang="en-US" sz="3899" b="1" spc="-7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even if academics are strong</a:t>
            </a: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, should communication be impacted.</a:t>
            </a:r>
          </a:p>
        </p:txBody>
      </p:sp>
      <p:sp>
        <p:nvSpPr>
          <p:cNvPr id="8" name="Freeform 8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9" name="TextBox 9"/>
          <p:cNvSpPr txBox="1"/>
          <p:nvPr/>
        </p:nvSpPr>
        <p:spPr>
          <a:xfrm>
            <a:off x="4777824" y="1181100"/>
            <a:ext cx="8732351" cy="8254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40"/>
              </a:lnSpc>
              <a:spcBef>
                <a:spcPct val="0"/>
              </a:spcBef>
            </a:pPr>
            <a:r>
              <a:rPr lang="en-US" sz="5100" b="1" spc="-102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Educational Impact is Key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911329" y="2765874"/>
            <a:ext cx="16230600" cy="67281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14716" lvl="1" indent="-507358" algn="l">
              <a:lnSpc>
                <a:spcPts val="6579"/>
              </a:lnSpc>
              <a:buFont typeface="Arial"/>
              <a:buChar char="•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If eligible, the student typically qualifies under:</a:t>
            </a:r>
          </a:p>
          <a:p>
            <a:pPr marL="1014716" lvl="1" indent="-507358" algn="l">
              <a:lnSpc>
                <a:spcPts val="6579"/>
              </a:lnSpc>
              <a:buFont typeface="Arial"/>
              <a:buChar char="•"/>
            </a:pPr>
            <a:r>
              <a:rPr lang="en-US" sz="4699" b="1" spc="-9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Speech or Language Impairment (SLI)</a:t>
            </a: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</a:t>
            </a:r>
          </a:p>
          <a:p>
            <a:pPr algn="l">
              <a:lnSpc>
                <a:spcPts val="6579"/>
              </a:lnSpc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      (specifically, fluency)</a:t>
            </a:r>
          </a:p>
          <a:p>
            <a:pPr algn="l">
              <a:lnSpc>
                <a:spcPts val="6579"/>
              </a:lnSpc>
            </a:pPr>
            <a:endParaRPr lang="en-US" sz="4699" spc="-93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1014716" lvl="1" indent="-507358" algn="l">
              <a:lnSpc>
                <a:spcPts val="6579"/>
              </a:lnSpc>
              <a:buFont typeface="Arial"/>
              <a:buChar char="•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This leads to:</a:t>
            </a:r>
          </a:p>
          <a:p>
            <a:pPr marL="2029432" lvl="2" indent="-676477" algn="l">
              <a:lnSpc>
                <a:spcPts val="6579"/>
              </a:lnSpc>
              <a:buFont typeface="Arial"/>
              <a:buChar char="⚬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An </a:t>
            </a:r>
            <a:r>
              <a:rPr lang="en-US" sz="4699" b="1" spc="-9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IEP</a:t>
            </a: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(most common), or</a:t>
            </a:r>
          </a:p>
          <a:p>
            <a:pPr marL="2029432" lvl="2" indent="-676477" algn="l">
              <a:lnSpc>
                <a:spcPts val="6579"/>
              </a:lnSpc>
              <a:buFont typeface="Arial"/>
              <a:buChar char="⚬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 </a:t>
            </a:r>
            <a:r>
              <a:rPr lang="en-US" sz="4699" b="1" spc="-9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504 Plan</a:t>
            </a: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(if services aren’t needed but accommodations are)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2" name="TextBox 12"/>
          <p:cNvSpPr txBox="1"/>
          <p:nvPr/>
        </p:nvSpPr>
        <p:spPr>
          <a:xfrm>
            <a:off x="4777824" y="1152525"/>
            <a:ext cx="8732351" cy="975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b="1" spc="-12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Eligibility Category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911329" y="2864881"/>
            <a:ext cx="16230600" cy="57591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76656" lvl="1" indent="-588328" algn="l">
              <a:lnSpc>
                <a:spcPts val="7630"/>
              </a:lnSpc>
              <a:buFont typeface="Arial"/>
              <a:buChar char="•"/>
            </a:pPr>
            <a:r>
              <a:rPr lang="en-US" sz="5450" spc="-10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If eligible, types of support may include:</a:t>
            </a:r>
          </a:p>
          <a:p>
            <a:pPr marL="2353311" lvl="2" indent="-784437" algn="l">
              <a:lnSpc>
                <a:spcPts val="7630"/>
              </a:lnSpc>
              <a:buFont typeface="Arial"/>
              <a:buChar char="⚬"/>
            </a:pPr>
            <a:r>
              <a:rPr lang="en-US" sz="5450" spc="-10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Direct speech therapy</a:t>
            </a:r>
          </a:p>
          <a:p>
            <a:pPr marL="2353311" lvl="2" indent="-784437" algn="l">
              <a:lnSpc>
                <a:spcPts val="7630"/>
              </a:lnSpc>
              <a:buFont typeface="Arial"/>
              <a:buChar char="⚬"/>
            </a:pPr>
            <a:r>
              <a:rPr lang="en-US" sz="5450" spc="-10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Classroom strategies</a:t>
            </a:r>
          </a:p>
          <a:p>
            <a:pPr marL="2353311" lvl="2" indent="-784437" algn="l">
              <a:lnSpc>
                <a:spcPts val="7630"/>
              </a:lnSpc>
              <a:buFont typeface="Arial"/>
              <a:buChar char="⚬"/>
            </a:pPr>
            <a:r>
              <a:rPr lang="en-US" sz="5450" spc="-10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Accommodations (extra time to speak, reduced oral reading pressure, supportive communication environment, etc.)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2" name="TextBox 12"/>
          <p:cNvSpPr txBox="1"/>
          <p:nvPr/>
        </p:nvSpPr>
        <p:spPr>
          <a:xfrm>
            <a:off x="4777824" y="1152525"/>
            <a:ext cx="8732351" cy="975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b="1" spc="-12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Services and Support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911329" y="2932428"/>
            <a:ext cx="16230600" cy="64782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22663" lvl="1" indent="-561332" algn="l">
              <a:lnSpc>
                <a:spcPts val="7279"/>
              </a:lnSpc>
              <a:buFont typeface="Arial"/>
              <a:buChar char="•"/>
            </a:pPr>
            <a:r>
              <a:rPr lang="en-US" sz="5199" spc="-10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Schools </a:t>
            </a:r>
            <a:r>
              <a:rPr lang="en-US" sz="5199" b="1" spc="-10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do not give medical diagnoses</a:t>
            </a:r>
          </a:p>
          <a:p>
            <a:pPr algn="l">
              <a:lnSpc>
                <a:spcPts val="7279"/>
              </a:lnSpc>
            </a:pPr>
            <a:endParaRPr lang="en-US" sz="5199" b="1" spc="-103" dirty="0">
              <a:solidFill>
                <a:srgbClr val="3E2528"/>
              </a:solidFill>
              <a:latin typeface="Century Gothic" panose="020B0502020202020204" pitchFamily="34" charset="0"/>
              <a:ea typeface="Poppins Bold"/>
              <a:cs typeface="Poppins Bold"/>
              <a:sym typeface="Poppins Bold"/>
            </a:endParaRPr>
          </a:p>
          <a:p>
            <a:pPr marL="1122663" lvl="1" indent="-561332" algn="l">
              <a:lnSpc>
                <a:spcPts val="7279"/>
              </a:lnSpc>
              <a:buFont typeface="Arial"/>
              <a:buChar char="•"/>
            </a:pPr>
            <a:r>
              <a:rPr lang="en-US" sz="5199" spc="-10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 </a:t>
            </a:r>
            <a:r>
              <a:rPr lang="en-US" sz="5199" b="1" spc="-10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medical diagnosis is not required</a:t>
            </a:r>
            <a:r>
              <a:rPr lang="en-US" sz="5199" spc="-10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for school services</a:t>
            </a:r>
          </a:p>
          <a:p>
            <a:pPr algn="l">
              <a:lnSpc>
                <a:spcPts val="7279"/>
              </a:lnSpc>
            </a:pPr>
            <a:endParaRPr lang="en-US" sz="5199" spc="-103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1122663" lvl="1" indent="-561332" algn="l">
              <a:lnSpc>
                <a:spcPts val="7279"/>
              </a:lnSpc>
              <a:buFont typeface="Arial"/>
              <a:buChar char="•"/>
            </a:pPr>
            <a:r>
              <a:rPr lang="en-US" sz="5199" spc="-10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 child </a:t>
            </a:r>
            <a:r>
              <a:rPr lang="en-US" sz="5199" b="1" spc="-10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can receive speech services</a:t>
            </a:r>
            <a:r>
              <a:rPr lang="en-US" sz="5199" spc="-10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even without a doctor’s diagnosis</a:t>
            </a:r>
          </a:p>
        </p:txBody>
      </p:sp>
      <p:sp>
        <p:nvSpPr>
          <p:cNvPr id="8" name="Freeform 8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9" name="TextBox 9"/>
          <p:cNvSpPr txBox="1"/>
          <p:nvPr/>
        </p:nvSpPr>
        <p:spPr>
          <a:xfrm>
            <a:off x="4777824" y="773418"/>
            <a:ext cx="8732351" cy="1539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 b="1" spc="-9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Important Clarification </a:t>
            </a:r>
          </a:p>
          <a:p>
            <a:pPr algn="ctr">
              <a:lnSpc>
                <a:spcPts val="6300"/>
              </a:lnSpc>
              <a:spcBef>
                <a:spcPct val="0"/>
              </a:spcBef>
            </a:pPr>
            <a:r>
              <a:rPr lang="en-US" sz="4500" b="1" spc="-9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for Parents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911329" y="2727774"/>
            <a:ext cx="16230600" cy="63080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273789" lvl="1" indent="-636895" algn="l">
              <a:lnSpc>
                <a:spcPts val="8259"/>
              </a:lnSpc>
              <a:buFont typeface="Arial"/>
              <a:buChar char="•"/>
            </a:pPr>
            <a:r>
              <a:rPr lang="en-US" sz="5899" spc="-11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“The school evaluates how a </a:t>
            </a:r>
            <a:r>
              <a:rPr lang="en-US" sz="5899" b="1" spc="-11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student’s stutter affects learning and communication at school.</a:t>
            </a:r>
            <a:r>
              <a:rPr lang="en-US" sz="5899" spc="-11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If it </a:t>
            </a:r>
            <a:r>
              <a:rPr lang="en-US" sz="5899" b="1" spc="-11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impacts</a:t>
            </a:r>
            <a:r>
              <a:rPr lang="en-US" sz="5899" spc="-11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</a:t>
            </a:r>
            <a:r>
              <a:rPr lang="en-US" sz="5899" b="1" spc="-11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their education</a:t>
            </a:r>
            <a:r>
              <a:rPr lang="en-US" sz="5899" spc="-11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, the student may </a:t>
            </a:r>
            <a:r>
              <a:rPr lang="en-US" sz="5899" b="1" spc="-11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qualify for speech services under special education</a:t>
            </a:r>
            <a:r>
              <a:rPr lang="en-US" sz="5899" spc="-11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.”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2" name="TextBox 12"/>
          <p:cNvSpPr txBox="1"/>
          <p:nvPr/>
        </p:nvSpPr>
        <p:spPr>
          <a:xfrm>
            <a:off x="4777824" y="1011542"/>
            <a:ext cx="8732351" cy="975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b="1" spc="-12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Summary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TextBox 3"/>
          <p:cNvSpPr txBox="1"/>
          <p:nvPr/>
        </p:nvSpPr>
        <p:spPr>
          <a:xfrm>
            <a:off x="425832" y="2278748"/>
            <a:ext cx="17436336" cy="15493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299"/>
              </a:lnSpc>
              <a:spcBef>
                <a:spcPct val="0"/>
              </a:spcBef>
            </a:pPr>
            <a:r>
              <a:rPr lang="en-US" sz="9499" spc="-189" dirty="0">
                <a:solidFill>
                  <a:srgbClr val="19405D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IEP or 504 Plan?</a:t>
            </a:r>
          </a:p>
        </p:txBody>
      </p:sp>
      <p:sp>
        <p:nvSpPr>
          <p:cNvPr id="7" name="Freeform 7"/>
          <p:cNvSpPr/>
          <p:nvPr/>
        </p:nvSpPr>
        <p:spPr>
          <a:xfrm>
            <a:off x="6706560" y="4736848"/>
            <a:ext cx="4874880" cy="4521452"/>
          </a:xfrm>
          <a:custGeom>
            <a:avLst/>
            <a:gdLst/>
            <a:ahLst/>
            <a:cxnLst/>
            <a:rect l="l" t="t" r="r" b="b"/>
            <a:pathLst>
              <a:path w="4874880" h="4521452">
                <a:moveTo>
                  <a:pt x="0" y="0"/>
                </a:moveTo>
                <a:lnTo>
                  <a:pt x="4874880" y="0"/>
                </a:lnTo>
                <a:lnTo>
                  <a:pt x="4874880" y="4521452"/>
                </a:lnTo>
                <a:lnTo>
                  <a:pt x="0" y="452145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TextBox 3"/>
          <p:cNvSpPr txBox="1"/>
          <p:nvPr/>
        </p:nvSpPr>
        <p:spPr>
          <a:xfrm>
            <a:off x="425832" y="2326373"/>
            <a:ext cx="17436336" cy="5728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  <a:spcBef>
                <a:spcPct val="0"/>
              </a:spcBef>
            </a:pPr>
            <a:r>
              <a:rPr lang="en-US" sz="6499" spc="-129" dirty="0">
                <a:solidFill>
                  <a:srgbClr val="19405D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A student who stutters typically is assigned an IEP (Individualized Education Program) instead of a 504 Plan when the stutter requires specialized instruction, not just accommodations.</a:t>
            </a: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911329" y="2746824"/>
            <a:ext cx="16230600" cy="54315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01087" lvl="1" indent="-550543" algn="l">
              <a:lnSpc>
                <a:spcPts val="7139"/>
              </a:lnSpc>
              <a:buFont typeface="Arial"/>
              <a:buChar char="•"/>
            </a:pPr>
            <a:r>
              <a:rPr lang="en-US" sz="5099" spc="-10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An IEP is provided under the Idea Act when:</a:t>
            </a:r>
          </a:p>
          <a:p>
            <a:pPr marL="2202174" lvl="2" indent="-734058" algn="l">
              <a:lnSpc>
                <a:spcPts val="7139"/>
              </a:lnSpc>
              <a:buFont typeface="Arial"/>
              <a:buChar char="⚬"/>
            </a:pPr>
            <a:r>
              <a:rPr lang="en-US" sz="5099" spc="-10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student qualifies under a disability category, such as Speech or Language Impairment</a:t>
            </a:r>
          </a:p>
          <a:p>
            <a:pPr marL="2202174" lvl="2" indent="-734058" algn="l">
              <a:lnSpc>
                <a:spcPts val="7139"/>
              </a:lnSpc>
              <a:buFont typeface="Arial"/>
              <a:buChar char="⚬"/>
            </a:pPr>
            <a:r>
              <a:rPr lang="en-US" sz="5099" spc="-10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stutter adversely affects educational performance</a:t>
            </a:r>
          </a:p>
        </p:txBody>
      </p:sp>
      <p:sp>
        <p:nvSpPr>
          <p:cNvPr id="8" name="Freeform 8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9" name="TextBox 9"/>
          <p:cNvSpPr txBox="1"/>
          <p:nvPr/>
        </p:nvSpPr>
        <p:spPr>
          <a:xfrm>
            <a:off x="4777824" y="773418"/>
            <a:ext cx="8732351" cy="1539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 b="1" spc="-9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When a Student Who </a:t>
            </a:r>
          </a:p>
          <a:p>
            <a:pPr algn="ctr">
              <a:lnSpc>
                <a:spcPts val="6300"/>
              </a:lnSpc>
              <a:spcBef>
                <a:spcPct val="0"/>
              </a:spcBef>
            </a:pPr>
            <a:r>
              <a:rPr lang="en-US" sz="4500" b="1" spc="-9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Stutters Has an IEP</a:t>
            </a: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911329" y="2803974"/>
            <a:ext cx="16230600" cy="70745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69285" lvl="1" indent="-334642" algn="l">
              <a:lnSpc>
                <a:spcPts val="4339"/>
              </a:lnSpc>
              <a:buFont typeface="Arial"/>
              <a:buChar char="•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student needs </a:t>
            </a:r>
            <a:r>
              <a:rPr lang="en-US" sz="3099" b="1" spc="-61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specialized instruction</a:t>
            </a: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, such as:</a:t>
            </a:r>
          </a:p>
          <a:p>
            <a:pPr marL="1338569" lvl="2" indent="-446190" algn="l">
              <a:lnSpc>
                <a:spcPts val="4339"/>
              </a:lnSpc>
              <a:buFont typeface="Arial"/>
              <a:buChar char="⚬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Direct speech therapy</a:t>
            </a:r>
          </a:p>
          <a:p>
            <a:pPr marL="1338569" lvl="2" indent="-446190" algn="l">
              <a:lnSpc>
                <a:spcPts val="4339"/>
              </a:lnSpc>
              <a:buFont typeface="Arial"/>
              <a:buChar char="⚬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Individualized speech goals</a:t>
            </a:r>
          </a:p>
          <a:p>
            <a:pPr marL="1338569" lvl="2" indent="-446190" algn="l">
              <a:lnSpc>
                <a:spcPts val="4339"/>
              </a:lnSpc>
              <a:buFont typeface="Arial"/>
              <a:buChar char="⚬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Progress monitoring</a:t>
            </a:r>
          </a:p>
          <a:p>
            <a:pPr marL="1338569" lvl="2" indent="-446190" algn="l">
              <a:lnSpc>
                <a:spcPts val="4339"/>
              </a:lnSpc>
              <a:buFont typeface="Arial"/>
              <a:buChar char="⚬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Services from a speech-language pathologist</a:t>
            </a:r>
          </a:p>
          <a:p>
            <a:pPr algn="l">
              <a:lnSpc>
                <a:spcPts val="4339"/>
              </a:lnSpc>
            </a:pPr>
            <a:endParaRPr lang="en-US" sz="3099" spc="-61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669285" lvl="1" indent="-334642" algn="l">
              <a:lnSpc>
                <a:spcPts val="4339"/>
              </a:lnSpc>
              <a:buFont typeface="Arial"/>
              <a:buChar char="•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For example:</a:t>
            </a:r>
          </a:p>
          <a:p>
            <a:pPr marL="1338569" lvl="2" indent="-446190" algn="l">
              <a:lnSpc>
                <a:spcPts val="4339"/>
              </a:lnSpc>
              <a:buFont typeface="Arial"/>
              <a:buChar char="⚬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student avoids participating in class discussions.</a:t>
            </a:r>
          </a:p>
          <a:p>
            <a:pPr marL="1338569" lvl="2" indent="-446190" algn="l">
              <a:lnSpc>
                <a:spcPts val="4339"/>
              </a:lnSpc>
              <a:buFont typeface="Arial"/>
              <a:buChar char="⚬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Oral presentations significantly impact grades.</a:t>
            </a:r>
          </a:p>
          <a:p>
            <a:pPr marL="1338569" lvl="2" indent="-446190" algn="l">
              <a:lnSpc>
                <a:spcPts val="4339"/>
              </a:lnSpc>
              <a:buFont typeface="Arial"/>
              <a:buChar char="⚬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stutter affects reading fluency or social interaction.</a:t>
            </a:r>
          </a:p>
          <a:p>
            <a:pPr marL="1338569" lvl="2" indent="-446190" algn="l">
              <a:lnSpc>
                <a:spcPts val="4339"/>
              </a:lnSpc>
              <a:buFont typeface="Arial"/>
              <a:buChar char="⚬"/>
            </a:pPr>
            <a:r>
              <a:rPr lang="en-US" sz="3099" spc="-61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student needs structured therapy sessions to improve fluency skills.</a:t>
            </a:r>
          </a:p>
          <a:p>
            <a:pPr marL="1338569" lvl="2" indent="-446190" algn="l">
              <a:lnSpc>
                <a:spcPts val="4339"/>
              </a:lnSpc>
              <a:buFont typeface="Arial"/>
              <a:buChar char="⚬"/>
            </a:pPr>
            <a:endParaRPr lang="en-US" sz="3099" spc="-61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669285" lvl="1" indent="-334642" algn="l">
              <a:lnSpc>
                <a:spcPts val="4339"/>
              </a:lnSpc>
              <a:buFont typeface="Arial"/>
              <a:buChar char="•"/>
            </a:pPr>
            <a:r>
              <a:rPr lang="en-US" sz="3099" b="1" spc="-61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👉 An IEP includes goals, services, minutes, and progress reports.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7" name="TextBox 7"/>
          <p:cNvSpPr txBox="1"/>
          <p:nvPr/>
        </p:nvSpPr>
        <p:spPr>
          <a:xfrm>
            <a:off x="4777824" y="828179"/>
            <a:ext cx="8732351" cy="14670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36"/>
              </a:lnSpc>
            </a:pPr>
            <a:r>
              <a:rPr lang="en-US" sz="4311" b="1" spc="-8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When a Student Who </a:t>
            </a:r>
          </a:p>
          <a:p>
            <a:pPr algn="ctr">
              <a:lnSpc>
                <a:spcPts val="6036"/>
              </a:lnSpc>
              <a:spcBef>
                <a:spcPct val="0"/>
              </a:spcBef>
            </a:pPr>
            <a:r>
              <a:rPr lang="en-US" sz="4311" b="1" spc="-8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Stutters Has an IEP (Continued)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470664" y="2171700"/>
            <a:ext cx="17436336" cy="34163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</a:pPr>
            <a:r>
              <a:rPr lang="en-US" sz="6499" spc="-129" dirty="0">
                <a:solidFill>
                  <a:srgbClr val="19405D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When Do Students </a:t>
            </a:r>
          </a:p>
          <a:p>
            <a:pPr algn="ctr">
              <a:lnSpc>
                <a:spcPts val="9099"/>
              </a:lnSpc>
            </a:pPr>
            <a:r>
              <a:rPr lang="en-US" sz="6499" spc="-129" dirty="0">
                <a:solidFill>
                  <a:srgbClr val="19405D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Get Evaluated by </a:t>
            </a:r>
          </a:p>
          <a:p>
            <a:pPr algn="ctr">
              <a:lnSpc>
                <a:spcPts val="9099"/>
              </a:lnSpc>
              <a:spcBef>
                <a:spcPct val="0"/>
              </a:spcBef>
            </a:pPr>
            <a:r>
              <a:rPr lang="en-US" sz="6499" spc="-129" dirty="0">
                <a:solidFill>
                  <a:srgbClr val="19405D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the School District?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911329" y="2803974"/>
            <a:ext cx="16230600" cy="58784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 b="1" spc="-65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A 504 Plan </a:t>
            </a:r>
            <a:r>
              <a:rPr lang="en-US" sz="3299" spc="-65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(under Section 504 of the Rehabilitation Act) is used when: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 spc="-65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student has a disability that substantially limits a major life activity (like speaking) </a:t>
            </a:r>
            <a:r>
              <a:rPr lang="en-US" sz="2800" dirty="0">
                <a:latin typeface="Century Gothic" panose="020B0502020202020204" pitchFamily="34" charset="0"/>
              </a:rPr>
              <a:t>Despite the disability, the student does not need specialized instruction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r>
              <a:rPr lang="en-US" sz="3299" spc="-65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student only needs accommodations, such as:</a:t>
            </a:r>
          </a:p>
          <a:p>
            <a:pPr marL="2137391" lvl="3" indent="-534348" algn="l">
              <a:lnSpc>
                <a:spcPts val="4619"/>
              </a:lnSpc>
              <a:buFont typeface="Arial"/>
              <a:buChar char="￭"/>
            </a:pPr>
            <a:r>
              <a:rPr lang="en-US" sz="3299" spc="-65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Extra time to answer verbally</a:t>
            </a:r>
          </a:p>
          <a:p>
            <a:pPr marL="2137391" lvl="3" indent="-534348" algn="l">
              <a:lnSpc>
                <a:spcPts val="4619"/>
              </a:lnSpc>
              <a:buFont typeface="Arial"/>
              <a:buChar char="￭"/>
            </a:pPr>
            <a:r>
              <a:rPr lang="en-US" sz="3299" spc="-65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Option to present to a small group instead of the whole class</a:t>
            </a:r>
          </a:p>
          <a:p>
            <a:pPr marL="2137391" lvl="3" indent="-534348" algn="l">
              <a:lnSpc>
                <a:spcPts val="4619"/>
              </a:lnSpc>
              <a:buFont typeface="Arial"/>
              <a:buChar char="￭"/>
            </a:pPr>
            <a:r>
              <a:rPr lang="en-US" sz="3299" spc="-65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Reduced pressure for timed oral reading</a:t>
            </a:r>
          </a:p>
          <a:p>
            <a:pPr marL="2137391" lvl="3" indent="-534348" algn="l">
              <a:lnSpc>
                <a:spcPts val="4619"/>
              </a:lnSpc>
              <a:buFont typeface="Arial"/>
              <a:buChar char="￭"/>
            </a:pPr>
            <a:r>
              <a:rPr lang="en-US" sz="3299" spc="-65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Teacher awareness and flexibility</a:t>
            </a:r>
          </a:p>
          <a:p>
            <a:pPr marL="1424927" lvl="2" indent="-474976" algn="l">
              <a:lnSpc>
                <a:spcPts val="4619"/>
              </a:lnSpc>
              <a:buFont typeface="Arial"/>
              <a:buChar char="⚬"/>
            </a:pPr>
            <a:endParaRPr lang="en-US" sz="3299" spc="-65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712464" lvl="1" indent="-356232" algn="l">
              <a:lnSpc>
                <a:spcPts val="4619"/>
              </a:lnSpc>
              <a:buFont typeface="Arial"/>
              <a:buChar char="•"/>
            </a:pPr>
            <a:r>
              <a:rPr lang="en-US" sz="3299" spc="-65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 504 provides accommodations only, not therapy or specialized teaching.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2" name="TextBox 12"/>
          <p:cNvSpPr txBox="1"/>
          <p:nvPr/>
        </p:nvSpPr>
        <p:spPr>
          <a:xfrm>
            <a:off x="4777824" y="720229"/>
            <a:ext cx="8732351" cy="16380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36"/>
              </a:lnSpc>
              <a:spcBef>
                <a:spcPct val="0"/>
              </a:spcBef>
            </a:pPr>
            <a:r>
              <a:rPr lang="en-US" sz="4811" b="1" spc="-9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When a Student Who Stutters Has a 504 Plan</a:t>
            </a: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>
                <a:latin typeface="Century Gothic" panose="020B0502020202020204" pitchFamily="34" charset="0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Freeform 7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039" r="-4807"/>
            </a:stretch>
          </a:blipFill>
        </p:spPr>
        <p:txBody>
          <a:bodyPr/>
          <a:lstStyle/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777824" y="1003439"/>
            <a:ext cx="8732351" cy="975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b="1" spc="-12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Key Differences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9395586" y="2827919"/>
            <a:ext cx="5139218" cy="7144504"/>
            <a:chOff x="0" y="0"/>
            <a:chExt cx="6852291" cy="9526006"/>
          </a:xfrm>
        </p:grpSpPr>
        <p:sp>
          <p:nvSpPr>
            <p:cNvPr id="10" name="Freeform 10"/>
            <p:cNvSpPr/>
            <p:nvPr/>
          </p:nvSpPr>
          <p:spPr>
            <a:xfrm>
              <a:off x="0" y="3701558"/>
              <a:ext cx="6852291" cy="5824448"/>
            </a:xfrm>
            <a:custGeom>
              <a:avLst/>
              <a:gdLst/>
              <a:ahLst/>
              <a:cxnLst/>
              <a:rect l="l" t="t" r="r" b="b"/>
              <a:pathLst>
                <a:path w="6852291" h="5824448">
                  <a:moveTo>
                    <a:pt x="0" y="0"/>
                  </a:moveTo>
                  <a:lnTo>
                    <a:pt x="6852291" y="0"/>
                  </a:lnTo>
                  <a:lnTo>
                    <a:pt x="6852291" y="5824448"/>
                  </a:lnTo>
                  <a:lnTo>
                    <a:pt x="0" y="58244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1"/>
            <p:cNvSpPr/>
            <p:nvPr/>
          </p:nvSpPr>
          <p:spPr>
            <a:xfrm rot="-10800000">
              <a:off x="0" y="0"/>
              <a:ext cx="6852291" cy="5824448"/>
            </a:xfrm>
            <a:custGeom>
              <a:avLst/>
              <a:gdLst/>
              <a:ahLst/>
              <a:cxnLst/>
              <a:rect l="l" t="t" r="r" b="b"/>
              <a:pathLst>
                <a:path w="6852291" h="5824448">
                  <a:moveTo>
                    <a:pt x="0" y="0"/>
                  </a:moveTo>
                  <a:lnTo>
                    <a:pt x="6852291" y="0"/>
                  </a:lnTo>
                  <a:lnTo>
                    <a:pt x="6852291" y="5824448"/>
                  </a:lnTo>
                  <a:lnTo>
                    <a:pt x="0" y="58244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3641380" y="2827919"/>
            <a:ext cx="5139218" cy="7144504"/>
            <a:chOff x="0" y="0"/>
            <a:chExt cx="6852291" cy="9526006"/>
          </a:xfrm>
        </p:grpSpPr>
        <p:sp>
          <p:nvSpPr>
            <p:cNvPr id="13" name="Freeform 13"/>
            <p:cNvSpPr/>
            <p:nvPr/>
          </p:nvSpPr>
          <p:spPr>
            <a:xfrm>
              <a:off x="0" y="3701558"/>
              <a:ext cx="6852291" cy="5824448"/>
            </a:xfrm>
            <a:custGeom>
              <a:avLst/>
              <a:gdLst/>
              <a:ahLst/>
              <a:cxnLst/>
              <a:rect l="l" t="t" r="r" b="b"/>
              <a:pathLst>
                <a:path w="6852291" h="5824448">
                  <a:moveTo>
                    <a:pt x="0" y="0"/>
                  </a:moveTo>
                  <a:lnTo>
                    <a:pt x="6852291" y="0"/>
                  </a:lnTo>
                  <a:lnTo>
                    <a:pt x="6852291" y="5824448"/>
                  </a:lnTo>
                  <a:lnTo>
                    <a:pt x="0" y="58244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4"/>
            <p:cNvSpPr/>
            <p:nvPr/>
          </p:nvSpPr>
          <p:spPr>
            <a:xfrm rot="-10800000">
              <a:off x="0" y="0"/>
              <a:ext cx="6852291" cy="5824448"/>
            </a:xfrm>
            <a:custGeom>
              <a:avLst/>
              <a:gdLst/>
              <a:ahLst/>
              <a:cxnLst/>
              <a:rect l="l" t="t" r="r" b="b"/>
              <a:pathLst>
                <a:path w="6852291" h="5824448">
                  <a:moveTo>
                    <a:pt x="0" y="0"/>
                  </a:moveTo>
                  <a:lnTo>
                    <a:pt x="6852291" y="0"/>
                  </a:lnTo>
                  <a:lnTo>
                    <a:pt x="6852291" y="5824448"/>
                  </a:lnTo>
                  <a:lnTo>
                    <a:pt x="0" y="58244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5677588" y="3226486"/>
            <a:ext cx="1237559" cy="9755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399"/>
              </a:lnSpc>
              <a:spcBef>
                <a:spcPct val="0"/>
              </a:spcBef>
            </a:pPr>
            <a:r>
              <a:rPr lang="en-US" sz="5999" b="1" spc="-119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IEP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1234076" y="3226486"/>
            <a:ext cx="1538945" cy="9755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399"/>
              </a:lnSpc>
              <a:spcBef>
                <a:spcPct val="0"/>
              </a:spcBef>
            </a:pPr>
            <a:r>
              <a:rPr lang="en-US" sz="5999" b="1" spc="-119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504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206227" y="4519612"/>
            <a:ext cx="9525" cy="859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399"/>
              </a:lnSpc>
              <a:spcBef>
                <a:spcPct val="0"/>
              </a:spcBef>
            </a:pPr>
            <a:endParaRPr dirty="0">
              <a:latin typeface="Century Gothic" panose="020B0502020202020204" pitchFamily="34" charset="0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4485960" y="4614862"/>
            <a:ext cx="3459584" cy="956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700" spc="-54" dirty="0">
                <a:solidFill>
                  <a:srgbClr val="060707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Provides specialized instruction</a:t>
            </a:r>
            <a:endParaRPr lang="en-US" sz="2700" b="1" spc="-54" dirty="0">
              <a:solidFill>
                <a:srgbClr val="060707"/>
              </a:solidFill>
              <a:latin typeface="Century Gothic" panose="020B0502020202020204" pitchFamily="34" charset="0"/>
              <a:ea typeface="Poppins Bold"/>
              <a:cs typeface="Poppins Bold"/>
              <a:sym typeface="Poppins Bold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1960432" y="4625340"/>
            <a:ext cx="9525" cy="416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endParaRPr dirty="0">
              <a:latin typeface="Century Gothic" panose="020B0502020202020204" pitchFamily="34" charset="0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9785272" y="4645343"/>
            <a:ext cx="4369371" cy="9079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40"/>
              </a:lnSpc>
              <a:spcBef>
                <a:spcPct val="0"/>
              </a:spcBef>
            </a:pPr>
            <a:r>
              <a:rPr lang="en-US" sz="2600" spc="-52" dirty="0">
                <a:solidFill>
                  <a:srgbClr val="060707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Provides accommodations only</a:t>
            </a:r>
            <a:endParaRPr lang="en-US" sz="2600" b="1" spc="-52" dirty="0">
              <a:solidFill>
                <a:srgbClr val="060707"/>
              </a:solidFill>
              <a:latin typeface="Century Gothic" panose="020B0502020202020204" pitchFamily="34" charset="0"/>
              <a:ea typeface="Poppins Bold"/>
              <a:cs typeface="Poppins Bold"/>
              <a:sym typeface="Poppins Bold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6201464" y="5910263"/>
            <a:ext cx="9525" cy="416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endParaRPr dirty="0">
              <a:latin typeface="Century Gothic" panose="020B0502020202020204" pitchFamily="34" charset="0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4783765" y="5910263"/>
            <a:ext cx="2863974" cy="956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700" spc="-54" dirty="0">
                <a:solidFill>
                  <a:srgbClr val="060707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Has measurable annual goals</a:t>
            </a:r>
            <a:endParaRPr lang="en-US" sz="2700" b="1" spc="-54" dirty="0">
              <a:solidFill>
                <a:srgbClr val="060707"/>
              </a:solidFill>
              <a:latin typeface="Century Gothic" panose="020B0502020202020204" pitchFamily="34" charset="0"/>
              <a:ea typeface="Poppins Bold"/>
              <a:cs typeface="Poppins Bold"/>
              <a:sym typeface="Poppins Bold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1955670" y="5910263"/>
            <a:ext cx="9525" cy="416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endParaRPr dirty="0">
              <a:latin typeface="Century Gothic" panose="020B0502020202020204" pitchFamily="34" charset="0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4082152" y="7184708"/>
            <a:ext cx="4267200" cy="956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700" spc="-54" dirty="0">
                <a:solidFill>
                  <a:srgbClr val="060707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Includes related services (like speech therapy)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731434" y="7239625"/>
            <a:ext cx="4448471" cy="9566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700" spc="-54" dirty="0">
                <a:solidFill>
                  <a:srgbClr val="060707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No direct services are required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641380" y="8414673"/>
            <a:ext cx="5139218" cy="956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700" spc="-54" dirty="0">
                <a:solidFill>
                  <a:srgbClr val="060707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Legally stronger procedural safeguards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0471221" y="8414673"/>
            <a:ext cx="2968898" cy="960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700" spc="-54" dirty="0">
                <a:solidFill>
                  <a:srgbClr val="060707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Fewer procedural </a:t>
            </a:r>
          </a:p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700" spc="-54" dirty="0">
                <a:solidFill>
                  <a:srgbClr val="060707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requirements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F0AD29-5767-43B9-0854-B6BF4662DD43}"/>
              </a:ext>
            </a:extLst>
          </p:cNvPr>
          <p:cNvSpPr txBox="1"/>
          <p:nvPr/>
        </p:nvSpPr>
        <p:spPr>
          <a:xfrm>
            <a:off x="10091095" y="6152198"/>
            <a:ext cx="392596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dirty="0">
                <a:latin typeface="Century Gothic" panose="020B0502020202020204" pitchFamily="34" charset="0"/>
              </a:rPr>
              <a:t>Has measurable goals</a:t>
            </a: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911329" y="2765874"/>
            <a:ext cx="16230600" cy="68411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14729" lvl="1" indent="-507364" algn="l">
              <a:lnSpc>
                <a:spcPts val="6579"/>
              </a:lnSpc>
              <a:buFont typeface="Arial"/>
              <a:buChar char="•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 student who stutters has an IEP when the stutter:</a:t>
            </a:r>
          </a:p>
          <a:p>
            <a:pPr marL="2029458" lvl="2" indent="-676486" algn="l">
              <a:lnSpc>
                <a:spcPts val="6579"/>
              </a:lnSpc>
              <a:buFont typeface="Arial"/>
              <a:buChar char="⚬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Requires direct speech therapy</a:t>
            </a:r>
          </a:p>
          <a:p>
            <a:pPr marL="2029458" lvl="2" indent="-676486" algn="l">
              <a:lnSpc>
                <a:spcPts val="6579"/>
              </a:lnSpc>
              <a:buFont typeface="Arial"/>
              <a:buChar char="⚬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Impacts academic progress or participation</a:t>
            </a:r>
          </a:p>
          <a:p>
            <a:pPr marL="2029458" lvl="2" indent="-676486" algn="l">
              <a:lnSpc>
                <a:spcPts val="6579"/>
              </a:lnSpc>
              <a:buFont typeface="Arial"/>
              <a:buChar char="⚬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Needs structured, individualized intervention</a:t>
            </a:r>
          </a:p>
          <a:p>
            <a:pPr algn="l">
              <a:lnSpc>
                <a:spcPts val="6579"/>
              </a:lnSpc>
            </a:pPr>
            <a:endParaRPr lang="en-US" sz="4699" spc="-93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1057908" lvl="1" indent="-528954" algn="l">
              <a:lnSpc>
                <a:spcPts val="6859"/>
              </a:lnSpc>
              <a:buFont typeface="Arial"/>
              <a:buChar char="•"/>
            </a:pPr>
            <a:r>
              <a:rPr lang="en-US" sz="4899" spc="-9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If the student only needs classroom support but is otherwise making adequate progress, a 504 is usually sufficient.</a:t>
            </a:r>
          </a:p>
        </p:txBody>
      </p:sp>
      <p:sp>
        <p:nvSpPr>
          <p:cNvPr id="8" name="Freeform 8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9" name="TextBox 9"/>
          <p:cNvSpPr txBox="1"/>
          <p:nvPr/>
        </p:nvSpPr>
        <p:spPr>
          <a:xfrm>
            <a:off x="4777824" y="773418"/>
            <a:ext cx="8732351" cy="1539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 b="1" spc="-9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Why an IEP </a:t>
            </a:r>
          </a:p>
          <a:p>
            <a:pPr algn="ctr">
              <a:lnSpc>
                <a:spcPts val="6300"/>
              </a:lnSpc>
              <a:spcBef>
                <a:spcPct val="0"/>
              </a:spcBef>
            </a:pPr>
            <a:r>
              <a:rPr lang="en-US" sz="4500" b="1" spc="-9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Instead of a 504?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457200" y="2775399"/>
            <a:ext cx="17297400" cy="64343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971537" lvl="1" indent="-485769" algn="l">
              <a:lnSpc>
                <a:spcPts val="6299"/>
              </a:lnSpc>
              <a:buFont typeface="Arial"/>
              <a:buChar char="•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From birth age to 3, children who have developmental concerns are evaluated and served through early intervention, not the school district.</a:t>
            </a:r>
          </a:p>
          <a:p>
            <a:pPr marL="971537" lvl="1" indent="-485769">
              <a:lnSpc>
                <a:spcPts val="6299"/>
              </a:lnSpc>
              <a:buFont typeface="Arial"/>
              <a:buChar char="•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These services are provided under the</a:t>
            </a:r>
          </a:p>
          <a:p>
            <a:pPr>
              <a:lnSpc>
                <a:spcPts val="6299"/>
              </a:lnSpc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      </a:t>
            </a:r>
            <a:r>
              <a:rPr lang="en-US" sz="4499" b="1" spc="-89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Individuals with Disabilities Education Act (IDEA) – Part C.</a:t>
            </a:r>
          </a:p>
          <a:p>
            <a:pPr marL="1943074" lvl="2" indent="-647691" algn="l">
              <a:lnSpc>
                <a:spcPts val="6299"/>
              </a:lnSpc>
              <a:buFont typeface="Arial"/>
              <a:buChar char="⚬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Families can request an evaluation at any time</a:t>
            </a:r>
          </a:p>
          <a:p>
            <a:pPr marL="1943074" lvl="2" indent="-647691">
              <a:lnSpc>
                <a:spcPts val="6299"/>
              </a:lnSpc>
              <a:buFont typeface="Arial"/>
              <a:buChar char="⚬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Services are provided through an Individualized Family Service Plan (IFSP)</a:t>
            </a:r>
            <a:endParaRPr lang="en-US" sz="4499" b="1" spc="-89" dirty="0">
              <a:solidFill>
                <a:srgbClr val="000000"/>
              </a:solidFill>
              <a:latin typeface="Century Gothic" panose="020B0502020202020204" pitchFamily="34" charset="0"/>
              <a:ea typeface="Poppins Bold"/>
              <a:cs typeface="Poppins Bold"/>
              <a:sym typeface="Poppins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0" name="TextBox 10"/>
          <p:cNvSpPr txBox="1"/>
          <p:nvPr/>
        </p:nvSpPr>
        <p:spPr>
          <a:xfrm>
            <a:off x="4777824" y="720229"/>
            <a:ext cx="8732351" cy="16380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36"/>
              </a:lnSpc>
              <a:spcBef>
                <a:spcPct val="0"/>
              </a:spcBef>
            </a:pPr>
            <a:r>
              <a:rPr lang="en-US" sz="4811" b="1" spc="-9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Birth to Age 3 </a:t>
            </a:r>
          </a:p>
          <a:p>
            <a:pPr algn="ctr">
              <a:lnSpc>
                <a:spcPts val="6736"/>
              </a:lnSpc>
              <a:spcBef>
                <a:spcPct val="0"/>
              </a:spcBef>
            </a:pPr>
            <a:r>
              <a:rPr lang="en-US" sz="4811" b="1" spc="-9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(Early Intervention)</a:t>
            </a: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911329" y="2775399"/>
            <a:ext cx="16230600" cy="67319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71537" lvl="1" indent="-485769" algn="l">
              <a:lnSpc>
                <a:spcPts val="6299"/>
              </a:lnSpc>
              <a:buFont typeface="Arial"/>
              <a:buChar char="•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Starting at age 3</a:t>
            </a:r>
            <a:r>
              <a:rPr lang="en-US" sz="4499" b="1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 Bold"/>
                <a:sym typeface="Poppins Bold"/>
              </a:rPr>
              <a:t>,</a:t>
            </a: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the school district becomes responsible for evaluating and providing services.</a:t>
            </a:r>
          </a:p>
          <a:p>
            <a:pPr marL="971537" lvl="1" indent="-485769">
              <a:lnSpc>
                <a:spcPts val="6299"/>
              </a:lnSpc>
              <a:buFont typeface="Arial"/>
              <a:buChar char="•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This falls under </a:t>
            </a:r>
            <a:r>
              <a:rPr lang="en-US" sz="4499" b="1" spc="-89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IDEA – Part B</a:t>
            </a: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.</a:t>
            </a:r>
          </a:p>
          <a:p>
            <a:pPr marL="971537" lvl="1" indent="-485769" algn="l">
              <a:lnSpc>
                <a:spcPts val="6299"/>
              </a:lnSpc>
              <a:buFont typeface="Arial"/>
              <a:buChar char="•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At age 3:</a:t>
            </a:r>
          </a:p>
          <a:p>
            <a:pPr marL="1684001" lvl="2" indent="-561334" algn="l">
              <a:lnSpc>
                <a:spcPts val="5459"/>
              </a:lnSpc>
              <a:buFont typeface="Arial"/>
              <a:buChar char="⚬"/>
            </a:pPr>
            <a:r>
              <a:rPr lang="en-US" sz="3899" spc="-7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Children may be evaluated for preschool special special education and/or services If eligible, they receive an IEP (Individualized Education Plan)</a:t>
            </a:r>
            <a:r>
              <a:rPr lang="en-US" sz="3899" spc="-77" dirty="0">
                <a:solidFill>
                  <a:srgbClr val="000000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</a:t>
            </a:r>
          </a:p>
          <a:p>
            <a:pPr marL="1684001" lvl="2" indent="-561334" algn="l">
              <a:lnSpc>
                <a:spcPts val="5459"/>
              </a:lnSpc>
              <a:buFont typeface="Arial"/>
              <a:buChar char="⚬"/>
            </a:pPr>
            <a:r>
              <a:rPr lang="en-US" sz="3899" spc="-77" dirty="0">
                <a:solidFill>
                  <a:srgbClr val="000000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Services can be provided in preschool, home, or community settings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7" name="TextBox 7"/>
          <p:cNvSpPr txBox="1"/>
          <p:nvPr/>
        </p:nvSpPr>
        <p:spPr>
          <a:xfrm>
            <a:off x="4777824" y="720229"/>
            <a:ext cx="8732351" cy="15785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36"/>
              </a:lnSpc>
            </a:pPr>
            <a:r>
              <a:rPr lang="en-US" sz="4811" b="1" spc="-9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Age 3 and Older </a:t>
            </a:r>
          </a:p>
          <a:p>
            <a:pPr algn="ctr">
              <a:lnSpc>
                <a:spcPts val="6160"/>
              </a:lnSpc>
              <a:spcBef>
                <a:spcPct val="0"/>
              </a:spcBef>
            </a:pPr>
            <a:r>
              <a:rPr lang="en-US" sz="4400" b="1" spc="-88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(School District Responsibility)</a:t>
            </a: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911329" y="2775399"/>
            <a:ext cx="16230600" cy="72307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971537" lvl="1" indent="-485769" algn="l">
              <a:lnSpc>
                <a:spcPts val="6299"/>
              </a:lnSpc>
              <a:buFont typeface="Arial"/>
              <a:buChar char="•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Students can be </a:t>
            </a:r>
            <a:r>
              <a:rPr lang="en-US" sz="4499" b="1" spc="-89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referred and evaluated at ANY time</a:t>
            </a: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, not just at age 3.</a:t>
            </a:r>
          </a:p>
          <a:p>
            <a:pPr marL="971537" lvl="1" indent="-485769" algn="l">
              <a:lnSpc>
                <a:spcPts val="6299"/>
              </a:lnSpc>
              <a:buFont typeface="Arial"/>
              <a:buChar char="•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Evaluations can take place when:</a:t>
            </a:r>
          </a:p>
          <a:p>
            <a:pPr marL="1943074" lvl="2" indent="-647691" algn="l">
              <a:lnSpc>
                <a:spcPts val="6299"/>
              </a:lnSpc>
              <a:buFont typeface="Arial"/>
              <a:buChar char="⚬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 parent requests one (in writing)</a:t>
            </a:r>
          </a:p>
          <a:p>
            <a:pPr marL="1943074" lvl="2" indent="-647691" algn="l">
              <a:lnSpc>
                <a:spcPts val="6299"/>
              </a:lnSpc>
              <a:buFont typeface="Arial"/>
              <a:buChar char="⚬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 teacher or school team identifies concerns</a:t>
            </a:r>
          </a:p>
          <a:p>
            <a:pPr marL="1943074" lvl="2" indent="-647691" algn="l">
              <a:lnSpc>
                <a:spcPts val="6299"/>
              </a:lnSpc>
              <a:buFont typeface="Arial"/>
              <a:buChar char="⚬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New concerns emerge later (academics, behavior, speech, fluency, social skills, etc.)</a:t>
            </a:r>
          </a:p>
          <a:p>
            <a:pPr marL="971537" lvl="1" indent="-485769" algn="l">
              <a:lnSpc>
                <a:spcPts val="6299"/>
              </a:lnSpc>
              <a:buFont typeface="Arial"/>
              <a:buChar char="•"/>
            </a:pP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There is </a:t>
            </a:r>
            <a:r>
              <a:rPr lang="en-US" sz="4499" b="1" spc="-89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no age limit</a:t>
            </a:r>
            <a:r>
              <a:rPr lang="en-US" sz="4499" spc="-89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for initial evaluation during school years.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3" name="TextBox 13"/>
          <p:cNvSpPr txBox="1"/>
          <p:nvPr/>
        </p:nvSpPr>
        <p:spPr>
          <a:xfrm>
            <a:off x="4777824" y="720229"/>
            <a:ext cx="8732351" cy="16380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36"/>
              </a:lnSpc>
            </a:pPr>
            <a:r>
              <a:rPr lang="en-US" sz="4811" b="1" spc="-9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School-Age Students </a:t>
            </a:r>
          </a:p>
          <a:p>
            <a:pPr algn="ctr">
              <a:lnSpc>
                <a:spcPts val="6736"/>
              </a:lnSpc>
              <a:spcBef>
                <a:spcPct val="0"/>
              </a:spcBef>
            </a:pPr>
            <a:r>
              <a:rPr lang="en-US" sz="4811" b="1" spc="-9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(Ages 5–21)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400000">
            <a:off x="-5136209" y="1929619"/>
            <a:ext cx="11558174" cy="5965055"/>
          </a:xfrm>
          <a:custGeom>
            <a:avLst/>
            <a:gdLst/>
            <a:ahLst/>
            <a:cxnLst/>
            <a:rect l="l" t="t" r="r" b="b"/>
            <a:pathLst>
              <a:path w="11558174" h="5965055">
                <a:moveTo>
                  <a:pt x="0" y="0"/>
                </a:moveTo>
                <a:lnTo>
                  <a:pt x="11558174" y="0"/>
                </a:lnTo>
                <a:lnTo>
                  <a:pt x="11558174" y="5965055"/>
                </a:lnTo>
                <a:lnTo>
                  <a:pt x="0" y="59650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4875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7004545" y="1756410"/>
            <a:ext cx="9144153" cy="76553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42010" lvl="1" indent="-421005" algn="ctr">
              <a:lnSpc>
                <a:spcPts val="5459"/>
              </a:lnSpc>
              <a:buFont typeface="Arial"/>
              <a:buChar char="•"/>
            </a:pPr>
            <a:r>
              <a:rPr lang="en-US" sz="3900" spc="-78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Students are </a:t>
            </a:r>
            <a:r>
              <a:rPr lang="en-US" sz="3900" b="1" spc="-78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not automatically evaluated</a:t>
            </a:r>
            <a:r>
              <a:rPr lang="en-US" sz="3900" spc="-78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at age 3</a:t>
            </a:r>
          </a:p>
          <a:p>
            <a:pPr algn="ctr">
              <a:lnSpc>
                <a:spcPts val="5320"/>
              </a:lnSpc>
            </a:pPr>
            <a:endParaRPr lang="en-US" sz="3900" spc="-78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842010" lvl="1" indent="-421005" algn="ctr">
              <a:lnSpc>
                <a:spcPts val="5459"/>
              </a:lnSpc>
              <a:buFont typeface="Arial"/>
              <a:buChar char="•"/>
            </a:pPr>
            <a:r>
              <a:rPr lang="en-US" sz="3900" spc="-78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Age 3 is when the </a:t>
            </a:r>
            <a:r>
              <a:rPr lang="en-US" sz="3900" b="1" spc="-78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district becomes responsible</a:t>
            </a:r>
          </a:p>
          <a:p>
            <a:pPr algn="ctr">
              <a:lnSpc>
                <a:spcPts val="5320"/>
              </a:lnSpc>
            </a:pPr>
            <a:endParaRPr lang="en-US" sz="3900" b="1" spc="-78" dirty="0">
              <a:solidFill>
                <a:srgbClr val="3E2528"/>
              </a:solidFill>
              <a:latin typeface="Century Gothic" panose="020B0502020202020204" pitchFamily="34" charset="0"/>
              <a:ea typeface="Poppins Bold"/>
              <a:cs typeface="Poppins Bold"/>
              <a:sym typeface="Poppins Bold"/>
            </a:endParaRPr>
          </a:p>
          <a:p>
            <a:pPr marL="842010" lvl="1" indent="-421005" algn="ctr">
              <a:lnSpc>
                <a:spcPts val="5459"/>
              </a:lnSpc>
              <a:buFont typeface="Arial"/>
              <a:buChar char="•"/>
            </a:pPr>
            <a:r>
              <a:rPr lang="en-US" sz="3900" spc="-78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Evaluations happen </a:t>
            </a:r>
            <a:r>
              <a:rPr lang="en-US" sz="3900" b="1" spc="-78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whenever a concern is suspected</a:t>
            </a:r>
          </a:p>
          <a:p>
            <a:pPr algn="ctr">
              <a:lnSpc>
                <a:spcPts val="5320"/>
              </a:lnSpc>
            </a:pPr>
            <a:endParaRPr lang="en-US" sz="3900" b="1" spc="-78" dirty="0">
              <a:solidFill>
                <a:srgbClr val="3E2528"/>
              </a:solidFill>
              <a:latin typeface="Century Gothic" panose="020B0502020202020204" pitchFamily="34" charset="0"/>
              <a:ea typeface="Poppins Bold"/>
              <a:cs typeface="Poppins Bold"/>
              <a:sym typeface="Poppins Bold"/>
            </a:endParaRPr>
          </a:p>
          <a:p>
            <a:pPr marL="842010" lvl="1" indent="-421005" algn="ctr">
              <a:lnSpc>
                <a:spcPts val="5459"/>
              </a:lnSpc>
              <a:spcBef>
                <a:spcPct val="0"/>
              </a:spcBef>
              <a:buFont typeface="Arial"/>
              <a:buChar char="•"/>
            </a:pPr>
            <a:r>
              <a:rPr lang="en-US" sz="3900" spc="-78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You do </a:t>
            </a:r>
            <a:r>
              <a:rPr lang="en-US" sz="3900" b="1" spc="-78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not</a:t>
            </a:r>
            <a:r>
              <a:rPr lang="en-US" sz="3900" spc="-78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need a medical diagnosis to request an evaluation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7" name="TextBox 7"/>
          <p:cNvSpPr txBox="1"/>
          <p:nvPr/>
        </p:nvSpPr>
        <p:spPr>
          <a:xfrm>
            <a:off x="6928462" y="146601"/>
            <a:ext cx="9799489" cy="1223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 spc="-150" dirty="0">
                <a:solidFill>
                  <a:srgbClr val="095483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Key Clarifications</a:t>
            </a:r>
          </a:p>
        </p:txBody>
      </p:sp>
      <p:sp>
        <p:nvSpPr>
          <p:cNvPr id="8" name="Freeform 8"/>
          <p:cNvSpPr/>
          <p:nvPr/>
        </p:nvSpPr>
        <p:spPr>
          <a:xfrm rot="-5400000">
            <a:off x="-2540075" y="2160973"/>
            <a:ext cx="11558174" cy="5965055"/>
          </a:xfrm>
          <a:custGeom>
            <a:avLst/>
            <a:gdLst/>
            <a:ahLst/>
            <a:cxnLst/>
            <a:rect l="l" t="t" r="r" b="b"/>
            <a:pathLst>
              <a:path w="11558174" h="5965055">
                <a:moveTo>
                  <a:pt x="0" y="0"/>
                </a:moveTo>
                <a:lnTo>
                  <a:pt x="11558174" y="0"/>
                </a:lnTo>
                <a:lnTo>
                  <a:pt x="11558174" y="5965054"/>
                </a:lnTo>
                <a:lnTo>
                  <a:pt x="0" y="59650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4875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9" name="Freeform 9"/>
          <p:cNvSpPr/>
          <p:nvPr/>
        </p:nvSpPr>
        <p:spPr>
          <a:xfrm>
            <a:off x="0" y="1969193"/>
            <a:ext cx="5061961" cy="5846543"/>
          </a:xfrm>
          <a:custGeom>
            <a:avLst/>
            <a:gdLst/>
            <a:ahLst/>
            <a:cxnLst/>
            <a:rect l="l" t="t" r="r" b="b"/>
            <a:pathLst>
              <a:path w="5061961" h="5846543">
                <a:moveTo>
                  <a:pt x="0" y="0"/>
                </a:moveTo>
                <a:lnTo>
                  <a:pt x="5061961" y="0"/>
                </a:lnTo>
                <a:lnTo>
                  <a:pt x="5061961" y="5846543"/>
                </a:lnTo>
                <a:lnTo>
                  <a:pt x="0" y="584654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7436" b="-3590"/>
            </a:stretch>
          </a:blipFill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TextBox 3"/>
          <p:cNvSpPr txBox="1"/>
          <p:nvPr/>
        </p:nvSpPr>
        <p:spPr>
          <a:xfrm>
            <a:off x="425832" y="2107903"/>
            <a:ext cx="17436336" cy="22411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</a:pPr>
            <a:r>
              <a:rPr lang="en-US" sz="6499" spc="-129" dirty="0">
                <a:solidFill>
                  <a:srgbClr val="19405D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How Schools Identify and </a:t>
            </a:r>
          </a:p>
          <a:p>
            <a:pPr algn="ctr">
              <a:lnSpc>
                <a:spcPts val="9099"/>
              </a:lnSpc>
            </a:pPr>
            <a:r>
              <a:rPr lang="en-US" sz="6499" spc="-129" dirty="0">
                <a:solidFill>
                  <a:srgbClr val="19405D"/>
                </a:solidFill>
                <a:latin typeface="Century Gothic" panose="020B0502020202020204" pitchFamily="34" charset="0"/>
                <a:ea typeface="Mochiy Pop P One"/>
                <a:cs typeface="Mochiy Pop P One"/>
                <a:sym typeface="Mochiy Pop P One"/>
              </a:rPr>
              <a:t>Serve a Student With a Stutter?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911329" y="2765874"/>
            <a:ext cx="16230600" cy="61486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57895" lvl="1" indent="-528947" algn="l">
              <a:lnSpc>
                <a:spcPts val="6859"/>
              </a:lnSpc>
              <a:buFont typeface="Arial"/>
              <a:buChar char="•"/>
            </a:pPr>
            <a:r>
              <a:rPr lang="en-US" sz="4899" b="1" spc="-9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Concerns about stuttering may be raised by:</a:t>
            </a:r>
          </a:p>
          <a:p>
            <a:pPr marL="2115790" lvl="2" indent="-705263" algn="l">
              <a:lnSpc>
                <a:spcPts val="6859"/>
              </a:lnSpc>
              <a:buFont typeface="Arial"/>
              <a:buChar char="⚬"/>
            </a:pPr>
            <a:r>
              <a:rPr lang="en-US" sz="4899" spc="-9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Parents or caregivers</a:t>
            </a:r>
          </a:p>
          <a:p>
            <a:pPr marL="2115790" lvl="2" indent="-705263" algn="l">
              <a:lnSpc>
                <a:spcPts val="6859"/>
              </a:lnSpc>
              <a:buFont typeface="Arial"/>
              <a:buChar char="⚬"/>
            </a:pPr>
            <a:r>
              <a:rPr lang="en-US" sz="4899" spc="-9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Teachers or school staff</a:t>
            </a:r>
          </a:p>
          <a:p>
            <a:pPr marL="2115790" lvl="2" indent="-705263" algn="l">
              <a:lnSpc>
                <a:spcPts val="6859"/>
              </a:lnSpc>
              <a:buFont typeface="Arial"/>
              <a:buChar char="⚬"/>
            </a:pPr>
            <a:r>
              <a:rPr lang="en-US" sz="4899" spc="-9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The student</a:t>
            </a:r>
          </a:p>
          <a:p>
            <a:pPr algn="l">
              <a:lnSpc>
                <a:spcPts val="6859"/>
              </a:lnSpc>
            </a:pPr>
            <a:endParaRPr lang="en-US" sz="4899" spc="-97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1057895" lvl="1" indent="-528947" algn="l">
              <a:lnSpc>
                <a:spcPts val="6859"/>
              </a:lnSpc>
              <a:buFont typeface="Arial"/>
              <a:buChar char="•"/>
            </a:pPr>
            <a:r>
              <a:rPr lang="en-US" sz="4899" spc="-9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Signs might include </a:t>
            </a:r>
            <a:r>
              <a:rPr lang="en-US" sz="4899" b="1" spc="-9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repetitions, prolongations, blocks, </a:t>
            </a:r>
            <a:r>
              <a:rPr lang="en-US" sz="4899" spc="-9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" panose="00000500000000000000" pitchFamily="2" charset="0"/>
                <a:sym typeface="Poppins Bold"/>
              </a:rPr>
              <a:t>or</a:t>
            </a:r>
            <a:r>
              <a:rPr lang="en-US" sz="4899" b="1" spc="-97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 visible tension</a:t>
            </a:r>
            <a:r>
              <a:rPr lang="en-US" sz="4899" spc="-97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 while speaking.</a:t>
            </a:r>
          </a:p>
        </p:txBody>
      </p:sp>
      <p:sp>
        <p:nvSpPr>
          <p:cNvPr id="8" name="Freeform 8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0" name="TextBox 10"/>
          <p:cNvSpPr txBox="1"/>
          <p:nvPr/>
        </p:nvSpPr>
        <p:spPr>
          <a:xfrm>
            <a:off x="4777824" y="1148343"/>
            <a:ext cx="8732351" cy="975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b="1" spc="-120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Concern is Identified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B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77824" y="715844"/>
            <a:ext cx="8732351" cy="1867747"/>
            <a:chOff x="0" y="0"/>
            <a:chExt cx="2002864" cy="4283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2864" cy="428389"/>
            </a:xfrm>
            <a:custGeom>
              <a:avLst/>
              <a:gdLst/>
              <a:ahLst/>
              <a:cxnLst/>
              <a:rect l="l" t="t" r="r" b="b"/>
              <a:pathLst>
                <a:path w="2002864" h="428389">
                  <a:moveTo>
                    <a:pt x="45216" y="0"/>
                  </a:moveTo>
                  <a:lnTo>
                    <a:pt x="1957649" y="0"/>
                  </a:lnTo>
                  <a:cubicBezTo>
                    <a:pt x="1982621" y="0"/>
                    <a:pt x="2002864" y="20244"/>
                    <a:pt x="2002864" y="45216"/>
                  </a:cubicBezTo>
                  <a:lnTo>
                    <a:pt x="2002864" y="383173"/>
                  </a:lnTo>
                  <a:cubicBezTo>
                    <a:pt x="2002864" y="395165"/>
                    <a:pt x="1998101" y="406666"/>
                    <a:pt x="1989621" y="415146"/>
                  </a:cubicBezTo>
                  <a:cubicBezTo>
                    <a:pt x="1981141" y="423625"/>
                    <a:pt x="1969641" y="428389"/>
                    <a:pt x="1957649" y="428389"/>
                  </a:cubicBezTo>
                  <a:lnTo>
                    <a:pt x="45216" y="428389"/>
                  </a:lnTo>
                  <a:cubicBezTo>
                    <a:pt x="33224" y="428389"/>
                    <a:pt x="21723" y="423625"/>
                    <a:pt x="13243" y="415146"/>
                  </a:cubicBezTo>
                  <a:cubicBezTo>
                    <a:pt x="4764" y="406666"/>
                    <a:pt x="0" y="395165"/>
                    <a:pt x="0" y="383173"/>
                  </a:cubicBezTo>
                  <a:lnTo>
                    <a:pt x="0" y="45216"/>
                  </a:lnTo>
                  <a:cubicBezTo>
                    <a:pt x="0" y="33224"/>
                    <a:pt x="4764" y="21723"/>
                    <a:pt x="13243" y="13243"/>
                  </a:cubicBezTo>
                  <a:cubicBezTo>
                    <a:pt x="21723" y="4764"/>
                    <a:pt x="33224" y="0"/>
                    <a:pt x="45216" y="0"/>
                  </a:cubicBezTo>
                  <a:close/>
                </a:path>
              </a:pathLst>
            </a:custGeom>
            <a:solidFill>
              <a:srgbClr val="86B0AF">
                <a:alpha val="6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02864" cy="4855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2757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911329" y="3009900"/>
            <a:ext cx="16230600" cy="50354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14716" lvl="1" indent="-507358" algn="l">
              <a:lnSpc>
                <a:spcPts val="6579"/>
              </a:lnSpc>
              <a:buFont typeface="Arial"/>
              <a:buChar char="•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Once concerns are documented, the school initiates a referral for a </a:t>
            </a:r>
            <a:r>
              <a:rPr lang="en-US" sz="4699" b="1" spc="-9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speech-language evaluation</a:t>
            </a: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.</a:t>
            </a:r>
          </a:p>
          <a:p>
            <a:pPr algn="l">
              <a:lnSpc>
                <a:spcPts val="6579"/>
              </a:lnSpc>
            </a:pPr>
            <a:endParaRPr lang="en-US" sz="4699" spc="-93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1014716" lvl="1" indent="-507358" algn="l">
              <a:lnSpc>
                <a:spcPts val="6579"/>
              </a:lnSpc>
              <a:buFont typeface="Arial"/>
              <a:buChar char="•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This process is governed by </a:t>
            </a:r>
            <a:r>
              <a:rPr lang="en-US" sz="4699" b="1" spc="-93" dirty="0">
                <a:solidFill>
                  <a:srgbClr val="3E2528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IDEA</a:t>
            </a: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.</a:t>
            </a:r>
          </a:p>
          <a:p>
            <a:pPr algn="l">
              <a:lnSpc>
                <a:spcPts val="6579"/>
              </a:lnSpc>
            </a:pPr>
            <a:endParaRPr lang="en-US" sz="4699" spc="-93" dirty="0">
              <a:solidFill>
                <a:srgbClr val="3E2528"/>
              </a:solidFill>
              <a:latin typeface="Century Gothic" panose="020B0502020202020204" pitchFamily="34" charset="0"/>
              <a:ea typeface="Poppins"/>
              <a:cs typeface="Poppins"/>
              <a:sym typeface="Poppins"/>
            </a:endParaRPr>
          </a:p>
          <a:p>
            <a:pPr marL="1014716" lvl="1" indent="-507358" algn="l">
              <a:lnSpc>
                <a:spcPts val="6579"/>
              </a:lnSpc>
              <a:buFont typeface="Arial"/>
              <a:buChar char="•"/>
            </a:pPr>
            <a:r>
              <a:rPr lang="en-US" sz="4699" spc="-93" dirty="0">
                <a:solidFill>
                  <a:srgbClr val="3E2528"/>
                </a:solidFill>
                <a:latin typeface="Century Gothic" panose="020B0502020202020204" pitchFamily="34" charset="0"/>
                <a:ea typeface="Poppins"/>
                <a:cs typeface="Poppins"/>
                <a:sym typeface="Poppins"/>
              </a:rPr>
              <a:t>Parental consent is required before testing begins.</a:t>
            </a:r>
          </a:p>
        </p:txBody>
      </p:sp>
      <p:sp>
        <p:nvSpPr>
          <p:cNvPr id="6" name="Freeform 6"/>
          <p:cNvSpPr/>
          <p:nvPr/>
        </p:nvSpPr>
        <p:spPr>
          <a:xfrm>
            <a:off x="16221129" y="9374793"/>
            <a:ext cx="1841600" cy="798011"/>
          </a:xfrm>
          <a:custGeom>
            <a:avLst/>
            <a:gdLst/>
            <a:ahLst/>
            <a:cxnLst/>
            <a:rect l="l" t="t" r="r" b="b"/>
            <a:pathLst>
              <a:path w="1841600" h="798011">
                <a:moveTo>
                  <a:pt x="0" y="0"/>
                </a:moveTo>
                <a:lnTo>
                  <a:pt x="1841599" y="0"/>
                </a:lnTo>
                <a:lnTo>
                  <a:pt x="1841599" y="798011"/>
                </a:lnTo>
                <a:lnTo>
                  <a:pt x="0" y="7980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039" r="-4807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12" name="TextBox 12"/>
          <p:cNvSpPr txBox="1"/>
          <p:nvPr/>
        </p:nvSpPr>
        <p:spPr>
          <a:xfrm>
            <a:off x="4777824" y="919638"/>
            <a:ext cx="8732351" cy="14806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4811" b="1" spc="-9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Referral for a </a:t>
            </a:r>
          </a:p>
          <a:p>
            <a:pPr algn="ctr">
              <a:spcBef>
                <a:spcPct val="0"/>
              </a:spcBef>
            </a:pPr>
            <a:r>
              <a:rPr lang="en-US" sz="4811" b="1" spc="-96" dirty="0">
                <a:solidFill>
                  <a:srgbClr val="060707"/>
                </a:solidFill>
                <a:latin typeface="Century Gothic" panose="020B0502020202020204" pitchFamily="34" charset="0"/>
                <a:ea typeface="Poppins Bold"/>
                <a:cs typeface="Poppins Bold"/>
                <a:sym typeface="Poppins Bold"/>
              </a:rPr>
              <a:t>Speech Evaluation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17527</TotalTime>
  <Words>972</Words>
  <Application>Microsoft Macintosh PowerPoint</Application>
  <PresentationFormat>Custom</PresentationFormat>
  <Paragraphs>147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Century Gothic</vt:lpstr>
      <vt:lpstr>Aptos</vt:lpstr>
      <vt:lpstr>Calibri</vt:lpstr>
      <vt:lpstr>Poppins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STARS Education Info - Miles</dc:title>
  <cp:lastModifiedBy>Nicole Silva (Raydeus)</cp:lastModifiedBy>
  <cp:revision>10</cp:revision>
  <dcterms:created xsi:type="dcterms:W3CDTF">2006-08-16T00:00:00Z</dcterms:created>
  <dcterms:modified xsi:type="dcterms:W3CDTF">2026-03-24T16:15:55Z</dcterms:modified>
  <dc:identifier>DAHC1pKI_1A</dc:identifier>
</cp:coreProperties>
</file>