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8288000" cy="10287000"/>
  <p:notesSz cx="6858000" cy="9144000"/>
  <p:embeddedFontLst>
    <p:embeddedFont>
      <p:font typeface="Mochiy Pop P One" pitchFamily="2" charset="-128"/>
      <p:regular r:id="rId30"/>
    </p:embeddedFont>
    <p:embeddedFont>
      <p:font typeface="Century Gothic" panose="020B0502020202020204" pitchFamily="34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611" autoAdjust="0"/>
  </p:normalViewPr>
  <p:slideViewPr>
    <p:cSldViewPr>
      <p:cViewPr varScale="1">
        <p:scale>
          <a:sx n="73" d="100"/>
          <a:sy n="73" d="100"/>
        </p:scale>
        <p:origin x="58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DD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815612" y="6396425"/>
            <a:ext cx="8656775" cy="3303039"/>
          </a:xfrm>
          <a:custGeom>
            <a:avLst/>
            <a:gdLst/>
            <a:ahLst/>
            <a:cxnLst/>
            <a:rect l="l" t="t" r="r" b="b"/>
            <a:pathLst>
              <a:path w="8656775" h="3303039">
                <a:moveTo>
                  <a:pt x="0" y="0"/>
                </a:moveTo>
                <a:lnTo>
                  <a:pt x="8656776" y="0"/>
                </a:lnTo>
                <a:lnTo>
                  <a:pt x="8656776" y="3303039"/>
                </a:lnTo>
                <a:lnTo>
                  <a:pt x="0" y="33030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3222" r="-4807" b="-8340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5756564" y="905434"/>
            <a:ext cx="6774873" cy="4804984"/>
            <a:chOff x="0" y="0"/>
            <a:chExt cx="1057380" cy="74993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57380" cy="749932"/>
            </a:xfrm>
            <a:custGeom>
              <a:avLst/>
              <a:gdLst/>
              <a:ahLst/>
              <a:cxnLst/>
              <a:rect l="l" t="t" r="r" b="b"/>
              <a:pathLst>
                <a:path w="1057380" h="749932">
                  <a:moveTo>
                    <a:pt x="53709" y="0"/>
                  </a:moveTo>
                  <a:lnTo>
                    <a:pt x="1003671" y="0"/>
                  </a:lnTo>
                  <a:cubicBezTo>
                    <a:pt x="1017916" y="0"/>
                    <a:pt x="1031577" y="5659"/>
                    <a:pt x="1041649" y="15731"/>
                  </a:cubicBezTo>
                  <a:cubicBezTo>
                    <a:pt x="1051721" y="25803"/>
                    <a:pt x="1057380" y="39464"/>
                    <a:pt x="1057380" y="53709"/>
                  </a:cubicBezTo>
                  <a:lnTo>
                    <a:pt x="1057380" y="696223"/>
                  </a:lnTo>
                  <a:cubicBezTo>
                    <a:pt x="1057380" y="710468"/>
                    <a:pt x="1051721" y="724129"/>
                    <a:pt x="1041649" y="734201"/>
                  </a:cubicBezTo>
                  <a:cubicBezTo>
                    <a:pt x="1031577" y="744273"/>
                    <a:pt x="1017916" y="749932"/>
                    <a:pt x="1003671" y="749932"/>
                  </a:cubicBezTo>
                  <a:lnTo>
                    <a:pt x="53709" y="749932"/>
                  </a:lnTo>
                  <a:cubicBezTo>
                    <a:pt x="39464" y="749932"/>
                    <a:pt x="25803" y="744273"/>
                    <a:pt x="15731" y="734201"/>
                  </a:cubicBezTo>
                  <a:cubicBezTo>
                    <a:pt x="5659" y="724129"/>
                    <a:pt x="0" y="710468"/>
                    <a:pt x="0" y="696223"/>
                  </a:cubicBezTo>
                  <a:lnTo>
                    <a:pt x="0" y="53709"/>
                  </a:lnTo>
                  <a:cubicBezTo>
                    <a:pt x="0" y="39464"/>
                    <a:pt x="5659" y="25803"/>
                    <a:pt x="15731" y="15731"/>
                  </a:cubicBezTo>
                  <a:cubicBezTo>
                    <a:pt x="25803" y="5659"/>
                    <a:pt x="39464" y="0"/>
                    <a:pt x="53709" y="0"/>
                  </a:cubicBezTo>
                  <a:close/>
                </a:path>
              </a:pathLst>
            </a:custGeom>
            <a:solidFill>
              <a:srgbClr val="FCF3E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1057380" cy="8070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57"/>
                </a:lnSpc>
              </a:pPr>
              <a:endParaRPr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6258849" y="1138468"/>
            <a:ext cx="5770303" cy="33043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46"/>
              </a:lnSpc>
            </a:pPr>
            <a:r>
              <a:rPr lang="en-US" sz="5075" spc="-101" dirty="0">
                <a:solidFill>
                  <a:srgbClr val="1C2011"/>
                </a:solidFill>
                <a:latin typeface="Century Gothic" panose="020B0502020202020204" pitchFamily="34" charset="0"/>
                <a:ea typeface="Mochiy Pop P One"/>
                <a:cs typeface="Mochiy Pop P One"/>
                <a:sym typeface="Mochiy Pop P One"/>
              </a:rPr>
              <a:t>Understanding Low Incidence Disabilities &amp; Funding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6220705" y="4696363"/>
            <a:ext cx="5846589" cy="8248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  <a:spcBef>
                <a:spcPct val="0"/>
              </a:spcBef>
            </a:pPr>
            <a:r>
              <a:rPr lang="en-US" sz="2400" dirty="0">
                <a:solidFill>
                  <a:srgbClr val="1C2011"/>
                </a:solidFill>
                <a:latin typeface="Century Gothic" panose="020B0502020202020204" pitchFamily="34" charset="0"/>
                <a:ea typeface="Mochiy Pop P One"/>
                <a:cs typeface="Mochiy Pop P One"/>
                <a:sym typeface="Mochiy Pop P One"/>
              </a:rPr>
              <a:t>Supporting Students Who Stutter in the Education System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4041497" y="9661364"/>
            <a:ext cx="5846589" cy="3067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1C2011"/>
                </a:solidFill>
                <a:latin typeface="Mochiy Pop P One"/>
                <a:ea typeface="Mochiy Pop P One"/>
                <a:cs typeface="Mochiy Pop P One"/>
                <a:sym typeface="Mochiy Pop P One"/>
              </a:rPr>
              <a:t>By: Maura Miles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DD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221129" y="9374793"/>
            <a:ext cx="1841600" cy="798011"/>
          </a:xfrm>
          <a:custGeom>
            <a:avLst/>
            <a:gdLst/>
            <a:ahLst/>
            <a:cxnLst/>
            <a:rect l="l" t="t" r="r" b="b"/>
            <a:pathLst>
              <a:path w="1841600" h="798011">
                <a:moveTo>
                  <a:pt x="0" y="0"/>
                </a:moveTo>
                <a:lnTo>
                  <a:pt x="1841599" y="0"/>
                </a:lnTo>
                <a:lnTo>
                  <a:pt x="1841599" y="798011"/>
                </a:lnTo>
                <a:lnTo>
                  <a:pt x="0" y="79801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039" r="-480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425832" y="1911970"/>
            <a:ext cx="17436336" cy="4038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518"/>
              </a:lnSpc>
            </a:pPr>
            <a:r>
              <a:rPr lang="en-US" sz="11798" spc="-235" dirty="0">
                <a:solidFill>
                  <a:srgbClr val="19405D"/>
                </a:solidFill>
                <a:latin typeface="Century Gothic" panose="020B0502020202020204" pitchFamily="34" charset="0"/>
                <a:ea typeface="Mochiy Pop P One"/>
                <a:cs typeface="Mochiy Pop P One"/>
                <a:sym typeface="Mochiy Pop P One"/>
              </a:rPr>
              <a:t>Stuttering as a </a:t>
            </a:r>
          </a:p>
          <a:p>
            <a:pPr algn="ctr">
              <a:lnSpc>
                <a:spcPts val="16518"/>
              </a:lnSpc>
              <a:spcBef>
                <a:spcPct val="0"/>
              </a:spcBef>
            </a:pPr>
            <a:r>
              <a:rPr lang="en-US" sz="11798" spc="-235" dirty="0">
                <a:solidFill>
                  <a:srgbClr val="19405D"/>
                </a:solidFill>
                <a:latin typeface="Century Gothic" panose="020B0502020202020204" pitchFamily="34" charset="0"/>
                <a:ea typeface="Mochiy Pop P One"/>
                <a:cs typeface="Mochiy Pop P One"/>
                <a:sym typeface="Mochiy Pop P One"/>
              </a:rPr>
              <a:t>Low Incidence Disability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DD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386592" y="266700"/>
            <a:ext cx="9514813" cy="2534288"/>
            <a:chOff x="0" y="0"/>
            <a:chExt cx="2182331" cy="58126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82331" cy="581268"/>
            </a:xfrm>
            <a:custGeom>
              <a:avLst/>
              <a:gdLst/>
              <a:ahLst/>
              <a:cxnLst/>
              <a:rect l="l" t="t" r="r" b="b"/>
              <a:pathLst>
                <a:path w="2182331" h="581268">
                  <a:moveTo>
                    <a:pt x="41497" y="0"/>
                  </a:moveTo>
                  <a:lnTo>
                    <a:pt x="2140833" y="0"/>
                  </a:lnTo>
                  <a:cubicBezTo>
                    <a:pt x="2163752" y="0"/>
                    <a:pt x="2182331" y="18579"/>
                    <a:pt x="2182331" y="41497"/>
                  </a:cubicBezTo>
                  <a:lnTo>
                    <a:pt x="2182331" y="539771"/>
                  </a:lnTo>
                  <a:cubicBezTo>
                    <a:pt x="2182331" y="562689"/>
                    <a:pt x="2163752" y="581268"/>
                    <a:pt x="2140833" y="581268"/>
                  </a:cubicBezTo>
                  <a:lnTo>
                    <a:pt x="41497" y="581268"/>
                  </a:lnTo>
                  <a:cubicBezTo>
                    <a:pt x="18579" y="581268"/>
                    <a:pt x="0" y="562689"/>
                    <a:pt x="0" y="539771"/>
                  </a:cubicBezTo>
                  <a:lnTo>
                    <a:pt x="0" y="41497"/>
                  </a:lnTo>
                  <a:cubicBezTo>
                    <a:pt x="0" y="18579"/>
                    <a:pt x="18579" y="0"/>
                    <a:pt x="41497" y="0"/>
                  </a:cubicBezTo>
                  <a:close/>
                </a:path>
              </a:pathLst>
            </a:custGeom>
            <a:solidFill>
              <a:srgbClr val="FCF3E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182331" cy="6384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just">
                <a:lnSpc>
                  <a:spcPts val="2757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699" y="3149884"/>
            <a:ext cx="16230600" cy="62249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0411" lvl="1" indent="-410205" algn="l">
              <a:lnSpc>
                <a:spcPts val="5319"/>
              </a:lnSpc>
              <a:buFont typeface="Arial"/>
              <a:buChar char="•"/>
            </a:pPr>
            <a:r>
              <a:rPr lang="en-US" sz="3799" spc="-75" dirty="0">
                <a:solidFill>
                  <a:srgbClr val="3E2528"/>
                </a:solidFill>
                <a:latin typeface="Century Gothic" panose="020B0502020202020204" pitchFamily="34" charset="0"/>
                <a:ea typeface="Poppins"/>
                <a:cs typeface="Poppins"/>
                <a:sym typeface="Poppins"/>
              </a:rPr>
              <a:t>Although many people have heard of stuttering, </a:t>
            </a:r>
            <a:r>
              <a:rPr lang="en-US" sz="3799" b="1" spc="-75" dirty="0">
                <a:solidFill>
                  <a:srgbClr val="3E2528"/>
                </a:solidFill>
                <a:latin typeface="Century Gothic" panose="020B0502020202020204" pitchFamily="34" charset="0"/>
                <a:ea typeface="Poppins Bold"/>
                <a:cs typeface="Poppins Bold"/>
                <a:sym typeface="Poppins Bold"/>
              </a:rPr>
              <a:t>persistent developmental stuttering occurs in a small percentage of the population</a:t>
            </a:r>
            <a:r>
              <a:rPr lang="en-US" sz="3799" spc="-75" dirty="0">
                <a:solidFill>
                  <a:srgbClr val="3E2528"/>
                </a:solidFill>
                <a:latin typeface="Century Gothic" panose="020B0502020202020204" pitchFamily="34" charset="0"/>
                <a:ea typeface="Poppins"/>
                <a:cs typeface="Poppins"/>
                <a:sym typeface="Poppins"/>
              </a:rPr>
              <a:t>.</a:t>
            </a:r>
          </a:p>
          <a:p>
            <a:pPr algn="l">
              <a:lnSpc>
                <a:spcPts val="5319"/>
              </a:lnSpc>
            </a:pPr>
            <a:endParaRPr lang="en-US" sz="3799" spc="-75" dirty="0">
              <a:solidFill>
                <a:srgbClr val="3E2528"/>
              </a:solidFill>
              <a:latin typeface="Century Gothic" panose="020B0502020202020204" pitchFamily="34" charset="0"/>
              <a:ea typeface="Poppins"/>
              <a:cs typeface="Poppins"/>
              <a:sym typeface="Poppins"/>
            </a:endParaRPr>
          </a:p>
          <a:p>
            <a:pPr marL="1511285" lvl="2" indent="-503762" algn="l">
              <a:lnSpc>
                <a:spcPts val="4899"/>
              </a:lnSpc>
              <a:buFont typeface="Arial"/>
              <a:buChar char="⚬"/>
            </a:pPr>
            <a:r>
              <a:rPr lang="en-US" sz="3499" spc="-69" dirty="0">
                <a:solidFill>
                  <a:srgbClr val="3E2528"/>
                </a:solidFill>
                <a:latin typeface="Century Gothic" panose="020B0502020202020204" pitchFamily="34" charset="0"/>
                <a:ea typeface="Poppins"/>
                <a:cs typeface="Poppins"/>
                <a:sym typeface="Poppins"/>
              </a:rPr>
              <a:t>Research shows:</a:t>
            </a:r>
          </a:p>
          <a:p>
            <a:pPr marL="2137391" lvl="3" indent="-534348" algn="l">
              <a:lnSpc>
                <a:spcPts val="4619"/>
              </a:lnSpc>
              <a:buFont typeface="Arial"/>
              <a:buChar char="￭"/>
            </a:pPr>
            <a:r>
              <a:rPr lang="en-US" sz="3299" spc="-65" dirty="0">
                <a:solidFill>
                  <a:srgbClr val="3E2528"/>
                </a:solidFill>
                <a:latin typeface="Century Gothic" panose="020B0502020202020204" pitchFamily="34" charset="0"/>
                <a:ea typeface="Poppins"/>
                <a:cs typeface="Poppins"/>
                <a:sym typeface="Poppins"/>
              </a:rPr>
              <a:t>About </a:t>
            </a:r>
            <a:r>
              <a:rPr lang="en-US" sz="3299" b="1" spc="-65" dirty="0">
                <a:solidFill>
                  <a:srgbClr val="3E2528"/>
                </a:solidFill>
                <a:latin typeface="Century Gothic" panose="020B0502020202020204" pitchFamily="34" charset="0"/>
                <a:ea typeface="Poppins Bold"/>
                <a:cs typeface="Poppins Bold"/>
                <a:sym typeface="Poppins Bold"/>
              </a:rPr>
              <a:t>1% of the population</a:t>
            </a:r>
            <a:r>
              <a:rPr lang="en-US" sz="3299" spc="-65" dirty="0">
                <a:solidFill>
                  <a:srgbClr val="3E2528"/>
                </a:solidFill>
                <a:latin typeface="Century Gothic" panose="020B0502020202020204" pitchFamily="34" charset="0"/>
                <a:ea typeface="Poppins"/>
                <a:cs typeface="Poppins"/>
                <a:sym typeface="Poppins"/>
              </a:rPr>
              <a:t> continues to stutter into adulthood.</a:t>
            </a:r>
          </a:p>
          <a:p>
            <a:pPr marL="2137391" lvl="3" indent="-534348" algn="l">
              <a:lnSpc>
                <a:spcPts val="4619"/>
              </a:lnSpc>
              <a:buFont typeface="Arial"/>
              <a:buChar char="￭"/>
            </a:pPr>
            <a:r>
              <a:rPr lang="en-US" sz="3299" spc="-65" dirty="0">
                <a:solidFill>
                  <a:srgbClr val="3E2528"/>
                </a:solidFill>
                <a:latin typeface="Century Gothic" panose="020B0502020202020204" pitchFamily="34" charset="0"/>
                <a:ea typeface="Poppins"/>
                <a:cs typeface="Poppins"/>
                <a:sym typeface="Poppins"/>
              </a:rPr>
              <a:t> Many children recover naturally, but </a:t>
            </a:r>
            <a:r>
              <a:rPr lang="en-US" sz="3299" b="1" spc="-65" dirty="0">
                <a:solidFill>
                  <a:srgbClr val="3E2528"/>
                </a:solidFill>
                <a:latin typeface="Century Gothic" panose="020B0502020202020204" pitchFamily="34" charset="0"/>
                <a:ea typeface="Poppins Bold"/>
                <a:cs typeface="Poppins Bold"/>
                <a:sym typeface="Poppins Bold"/>
              </a:rPr>
              <a:t>some require long-term support</a:t>
            </a:r>
            <a:r>
              <a:rPr lang="en-US" sz="3299" spc="-65" dirty="0">
                <a:solidFill>
                  <a:srgbClr val="3E2528"/>
                </a:solidFill>
                <a:latin typeface="Century Gothic" panose="020B0502020202020204" pitchFamily="34" charset="0"/>
                <a:ea typeface="Poppins"/>
                <a:cs typeface="Poppins"/>
                <a:sym typeface="Poppins"/>
              </a:rPr>
              <a:t>.</a:t>
            </a:r>
          </a:p>
          <a:p>
            <a:pPr marL="1252211" lvl="2" indent="-417404" algn="l">
              <a:lnSpc>
                <a:spcPts val="4059"/>
              </a:lnSpc>
              <a:buFont typeface="Arial"/>
              <a:buChar char="⚬"/>
            </a:pPr>
            <a:endParaRPr lang="en-US" sz="3299" spc="-65" dirty="0">
              <a:solidFill>
                <a:srgbClr val="3E2528"/>
              </a:solidFill>
              <a:latin typeface="Century Gothic" panose="020B0502020202020204" pitchFamily="34" charset="0"/>
              <a:ea typeface="Poppins"/>
              <a:cs typeface="Poppins"/>
              <a:sym typeface="Poppins"/>
            </a:endParaRPr>
          </a:p>
          <a:p>
            <a:pPr marL="734053" lvl="1" indent="-367026" algn="l">
              <a:lnSpc>
                <a:spcPts val="4759"/>
              </a:lnSpc>
              <a:buFont typeface="Arial"/>
              <a:buChar char="•"/>
            </a:pPr>
            <a:r>
              <a:rPr lang="en-US" sz="3399" spc="-67" dirty="0">
                <a:solidFill>
                  <a:srgbClr val="3E2528"/>
                </a:solidFill>
                <a:latin typeface="Century Gothic" panose="020B0502020202020204" pitchFamily="34" charset="0"/>
                <a:ea typeface="Poppins"/>
                <a:cs typeface="Poppins"/>
                <a:sym typeface="Poppins"/>
              </a:rPr>
              <a:t>Because of its </a:t>
            </a:r>
            <a:r>
              <a:rPr lang="en-US" sz="3399" b="1" spc="-67" dirty="0">
                <a:solidFill>
                  <a:srgbClr val="3E2528"/>
                </a:solidFill>
                <a:latin typeface="Century Gothic" panose="020B0502020202020204" pitchFamily="34" charset="0"/>
                <a:ea typeface="Poppins Bold"/>
                <a:cs typeface="Poppins Bold"/>
                <a:sym typeface="Poppins Bold"/>
              </a:rPr>
              <a:t>low prevalence</a:t>
            </a:r>
            <a:r>
              <a:rPr lang="en-US" sz="3399" spc="-67" dirty="0">
                <a:solidFill>
                  <a:srgbClr val="3E2528"/>
                </a:solidFill>
                <a:latin typeface="Century Gothic" panose="020B0502020202020204" pitchFamily="34" charset="0"/>
                <a:ea typeface="Poppins"/>
                <a:cs typeface="Poppins"/>
                <a:sym typeface="Poppins"/>
              </a:rPr>
              <a:t>, stuttering may qualify for </a:t>
            </a:r>
            <a:r>
              <a:rPr lang="en-US" sz="3399" b="1" spc="-67" dirty="0">
                <a:solidFill>
                  <a:srgbClr val="3E2528"/>
                </a:solidFill>
                <a:latin typeface="Century Gothic" panose="020B0502020202020204" pitchFamily="34" charset="0"/>
                <a:ea typeface="Poppins Bold"/>
                <a:cs typeface="Poppins Bold"/>
                <a:sym typeface="Poppins Bold"/>
              </a:rPr>
              <a:t>specialized educational support and funding when it significantly impacts learning.</a:t>
            </a:r>
          </a:p>
        </p:txBody>
      </p:sp>
      <p:sp>
        <p:nvSpPr>
          <p:cNvPr id="6" name="Freeform 6"/>
          <p:cNvSpPr/>
          <p:nvPr/>
        </p:nvSpPr>
        <p:spPr>
          <a:xfrm>
            <a:off x="16221129" y="9374793"/>
            <a:ext cx="1841600" cy="798011"/>
          </a:xfrm>
          <a:custGeom>
            <a:avLst/>
            <a:gdLst/>
            <a:ahLst/>
            <a:cxnLst/>
            <a:rect l="l" t="t" r="r" b="b"/>
            <a:pathLst>
              <a:path w="1841600" h="798011">
                <a:moveTo>
                  <a:pt x="0" y="0"/>
                </a:moveTo>
                <a:lnTo>
                  <a:pt x="1841599" y="0"/>
                </a:lnTo>
                <a:lnTo>
                  <a:pt x="1841599" y="798011"/>
                </a:lnTo>
                <a:lnTo>
                  <a:pt x="0" y="79801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039" r="-480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TextBox 16"/>
          <p:cNvSpPr txBox="1"/>
          <p:nvPr/>
        </p:nvSpPr>
        <p:spPr>
          <a:xfrm>
            <a:off x="4777822" y="553896"/>
            <a:ext cx="8732351" cy="1710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b="1" spc="-100" dirty="0">
                <a:solidFill>
                  <a:srgbClr val="060707"/>
                </a:solidFill>
                <a:latin typeface="Century Gothic" panose="020B0502020202020204" pitchFamily="34" charset="0"/>
                <a:ea typeface="Poppins Bold"/>
                <a:cs typeface="Poppins Bold"/>
                <a:sym typeface="Poppins Bold"/>
              </a:rPr>
              <a:t>Stuttering as </a:t>
            </a:r>
          </a:p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 b="1" spc="-100" dirty="0">
                <a:solidFill>
                  <a:srgbClr val="060707"/>
                </a:solidFill>
                <a:latin typeface="Century Gothic" panose="020B0502020202020204" pitchFamily="34" charset="0"/>
                <a:ea typeface="Poppins Bold"/>
                <a:cs typeface="Poppins Bold"/>
                <a:sym typeface="Poppins Bold"/>
              </a:rPr>
              <a:t>Low Incidence Disability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DD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221129" y="9374793"/>
            <a:ext cx="1841600" cy="798011"/>
          </a:xfrm>
          <a:custGeom>
            <a:avLst/>
            <a:gdLst/>
            <a:ahLst/>
            <a:cxnLst/>
            <a:rect l="l" t="t" r="r" b="b"/>
            <a:pathLst>
              <a:path w="1841600" h="798011">
                <a:moveTo>
                  <a:pt x="0" y="0"/>
                </a:moveTo>
                <a:lnTo>
                  <a:pt x="1841599" y="0"/>
                </a:lnTo>
                <a:lnTo>
                  <a:pt x="1841599" y="798011"/>
                </a:lnTo>
                <a:lnTo>
                  <a:pt x="0" y="79801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039" r="-480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425832" y="1911970"/>
            <a:ext cx="17436336" cy="4038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518"/>
              </a:lnSpc>
              <a:spcBef>
                <a:spcPct val="0"/>
              </a:spcBef>
            </a:pPr>
            <a:r>
              <a:rPr lang="en-US" sz="11798" spc="-235" dirty="0">
                <a:solidFill>
                  <a:srgbClr val="19405D"/>
                </a:solidFill>
                <a:latin typeface="Century Gothic" panose="020B0502020202020204" pitchFamily="34" charset="0"/>
                <a:ea typeface="Mochiy Pop P One"/>
                <a:cs typeface="Mochiy Pop P One"/>
                <a:sym typeface="Mochiy Pop P One"/>
              </a:rPr>
              <a:t>When Stuttering Qualifies for School Support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DD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386592" y="340230"/>
            <a:ext cx="9514813" cy="2534288"/>
            <a:chOff x="0" y="0"/>
            <a:chExt cx="2182331" cy="58126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82331" cy="581268"/>
            </a:xfrm>
            <a:custGeom>
              <a:avLst/>
              <a:gdLst/>
              <a:ahLst/>
              <a:cxnLst/>
              <a:rect l="l" t="t" r="r" b="b"/>
              <a:pathLst>
                <a:path w="2182331" h="581268">
                  <a:moveTo>
                    <a:pt x="41497" y="0"/>
                  </a:moveTo>
                  <a:lnTo>
                    <a:pt x="2140833" y="0"/>
                  </a:lnTo>
                  <a:cubicBezTo>
                    <a:pt x="2163752" y="0"/>
                    <a:pt x="2182331" y="18579"/>
                    <a:pt x="2182331" y="41497"/>
                  </a:cubicBezTo>
                  <a:lnTo>
                    <a:pt x="2182331" y="539771"/>
                  </a:lnTo>
                  <a:cubicBezTo>
                    <a:pt x="2182331" y="562689"/>
                    <a:pt x="2163752" y="581268"/>
                    <a:pt x="2140833" y="581268"/>
                  </a:cubicBezTo>
                  <a:lnTo>
                    <a:pt x="41497" y="581268"/>
                  </a:lnTo>
                  <a:cubicBezTo>
                    <a:pt x="18579" y="581268"/>
                    <a:pt x="0" y="562689"/>
                    <a:pt x="0" y="539771"/>
                  </a:cubicBezTo>
                  <a:lnTo>
                    <a:pt x="0" y="41497"/>
                  </a:lnTo>
                  <a:cubicBezTo>
                    <a:pt x="0" y="18579"/>
                    <a:pt x="18579" y="0"/>
                    <a:pt x="41497" y="0"/>
                  </a:cubicBezTo>
                  <a:close/>
                </a:path>
              </a:pathLst>
            </a:custGeom>
            <a:solidFill>
              <a:srgbClr val="FCF3E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182331" cy="6384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just">
                <a:lnSpc>
                  <a:spcPts val="2757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699" y="2921410"/>
            <a:ext cx="16230600" cy="69246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71537" lvl="1" indent="-485769" algn="l">
              <a:lnSpc>
                <a:spcPts val="6299"/>
              </a:lnSpc>
              <a:buFont typeface="Arial"/>
              <a:buChar char="•"/>
            </a:pPr>
            <a:r>
              <a:rPr lang="en-US" sz="4499" spc="-89" dirty="0">
                <a:solidFill>
                  <a:srgbClr val="3E2528"/>
                </a:solidFill>
                <a:latin typeface="Century Gothic" panose="020B0502020202020204" pitchFamily="34" charset="0"/>
                <a:ea typeface="Poppins"/>
                <a:cs typeface="Poppins"/>
                <a:sym typeface="Poppins"/>
              </a:rPr>
              <a:t>A student may qualify for services if stuttering:</a:t>
            </a:r>
          </a:p>
          <a:p>
            <a:pPr marL="1943074" lvl="2" indent="-647691" algn="l">
              <a:lnSpc>
                <a:spcPts val="6299"/>
              </a:lnSpc>
              <a:buFont typeface="Arial"/>
              <a:buChar char="⚬"/>
            </a:pPr>
            <a:r>
              <a:rPr lang="en-US" sz="4499" b="1" spc="-89" dirty="0">
                <a:solidFill>
                  <a:srgbClr val="3E2528"/>
                </a:solidFill>
                <a:latin typeface="Century Gothic" panose="020B0502020202020204" pitchFamily="34" charset="0"/>
                <a:ea typeface="Poppins Bold"/>
                <a:cs typeface="Poppins Bold"/>
                <a:sym typeface="Poppins Bold"/>
              </a:rPr>
              <a:t>Impacts academic performance</a:t>
            </a:r>
          </a:p>
          <a:p>
            <a:pPr marL="2655538" lvl="3" indent="-663884" algn="l">
              <a:lnSpc>
                <a:spcPts val="5739"/>
              </a:lnSpc>
              <a:buFont typeface="Arial"/>
              <a:buChar char="￭"/>
            </a:pPr>
            <a:r>
              <a:rPr lang="en-US" sz="4099" spc="-81" dirty="0">
                <a:solidFill>
                  <a:srgbClr val="3E2528"/>
                </a:solidFill>
                <a:latin typeface="Century Gothic" panose="020B0502020202020204" pitchFamily="34" charset="0"/>
                <a:ea typeface="Poppins"/>
                <a:cs typeface="Poppins"/>
                <a:sym typeface="Poppins"/>
              </a:rPr>
              <a:t> Affects classroom participation</a:t>
            </a:r>
          </a:p>
          <a:p>
            <a:pPr marL="2655538" lvl="3" indent="-663884" algn="l">
              <a:lnSpc>
                <a:spcPts val="5739"/>
              </a:lnSpc>
              <a:buFont typeface="Arial"/>
              <a:buChar char="￭"/>
            </a:pPr>
            <a:r>
              <a:rPr lang="en-US" sz="4099" spc="-81" dirty="0">
                <a:solidFill>
                  <a:srgbClr val="3E2528"/>
                </a:solidFill>
                <a:latin typeface="Century Gothic" panose="020B0502020202020204" pitchFamily="34" charset="0"/>
                <a:ea typeface="Poppins"/>
                <a:cs typeface="Poppins"/>
                <a:sym typeface="Poppins"/>
              </a:rPr>
              <a:t> Interferes with communication</a:t>
            </a:r>
          </a:p>
          <a:p>
            <a:pPr marL="2655538" lvl="3" indent="-663884" algn="l">
              <a:lnSpc>
                <a:spcPts val="5739"/>
              </a:lnSpc>
              <a:buFont typeface="Arial"/>
              <a:buChar char="￭"/>
            </a:pPr>
            <a:r>
              <a:rPr lang="en-US" sz="4099" spc="-81" dirty="0">
                <a:solidFill>
                  <a:srgbClr val="3E2528"/>
                </a:solidFill>
                <a:latin typeface="Century Gothic" panose="020B0502020202020204" pitchFamily="34" charset="0"/>
                <a:ea typeface="Poppins"/>
                <a:cs typeface="Poppins"/>
                <a:sym typeface="Poppins"/>
              </a:rPr>
              <a:t> Causes social or emotional challenges at school</a:t>
            </a:r>
          </a:p>
          <a:p>
            <a:pPr marL="1943074" lvl="2" indent="-647691" algn="l">
              <a:lnSpc>
                <a:spcPts val="6299"/>
              </a:lnSpc>
              <a:buFont typeface="Arial"/>
              <a:buChar char="⚬"/>
            </a:pPr>
            <a:endParaRPr lang="en-US" sz="4099" spc="-81" dirty="0">
              <a:solidFill>
                <a:srgbClr val="3E2528"/>
              </a:solidFill>
              <a:latin typeface="Century Gothic" panose="020B0502020202020204" pitchFamily="34" charset="0"/>
              <a:ea typeface="Poppins"/>
              <a:cs typeface="Poppins"/>
              <a:sym typeface="Poppins"/>
            </a:endParaRPr>
          </a:p>
          <a:p>
            <a:pPr marL="971537" lvl="1" indent="-485769" algn="l">
              <a:lnSpc>
                <a:spcPts val="6299"/>
              </a:lnSpc>
              <a:buFont typeface="Arial"/>
              <a:buChar char="•"/>
            </a:pPr>
            <a:r>
              <a:rPr lang="en-US" sz="4499" spc="-89" dirty="0">
                <a:solidFill>
                  <a:srgbClr val="3E2528"/>
                </a:solidFill>
                <a:latin typeface="Century Gothic" panose="020B0502020202020204" pitchFamily="34" charset="0"/>
                <a:ea typeface="Poppins"/>
                <a:cs typeface="Poppins"/>
                <a:sym typeface="Poppins"/>
              </a:rPr>
              <a:t>Services are usually provided under:</a:t>
            </a:r>
          </a:p>
          <a:p>
            <a:pPr marL="1943074" lvl="2" indent="-647691" algn="l">
              <a:lnSpc>
                <a:spcPts val="6299"/>
              </a:lnSpc>
              <a:buFont typeface="Arial"/>
              <a:buChar char="⚬"/>
            </a:pPr>
            <a:r>
              <a:rPr lang="en-US" sz="4499" b="1" spc="-89" dirty="0">
                <a:solidFill>
                  <a:srgbClr val="3E2528"/>
                </a:solidFill>
                <a:latin typeface="Century Gothic" panose="020B0502020202020204" pitchFamily="34" charset="0"/>
                <a:ea typeface="Poppins Bold"/>
                <a:cs typeface="Poppins Bold"/>
                <a:sym typeface="Poppins Bold"/>
              </a:rPr>
              <a:t>Speech or Language Impairment (SLI)</a:t>
            </a:r>
            <a:r>
              <a:rPr lang="en-US" sz="4499" spc="-89" dirty="0">
                <a:solidFill>
                  <a:srgbClr val="3E2528"/>
                </a:solidFill>
                <a:latin typeface="Century Gothic" panose="020B0502020202020204" pitchFamily="34" charset="0"/>
                <a:ea typeface="Poppins"/>
                <a:cs typeface="Poppins"/>
                <a:sym typeface="Poppins"/>
              </a:rPr>
              <a:t> within special education.</a:t>
            </a:r>
          </a:p>
        </p:txBody>
      </p:sp>
      <p:sp>
        <p:nvSpPr>
          <p:cNvPr id="12" name="Freeform 12"/>
          <p:cNvSpPr/>
          <p:nvPr/>
        </p:nvSpPr>
        <p:spPr>
          <a:xfrm>
            <a:off x="16221129" y="9374793"/>
            <a:ext cx="1841600" cy="798011"/>
          </a:xfrm>
          <a:custGeom>
            <a:avLst/>
            <a:gdLst/>
            <a:ahLst/>
            <a:cxnLst/>
            <a:rect l="l" t="t" r="r" b="b"/>
            <a:pathLst>
              <a:path w="1841600" h="798011">
                <a:moveTo>
                  <a:pt x="0" y="0"/>
                </a:moveTo>
                <a:lnTo>
                  <a:pt x="1841599" y="0"/>
                </a:lnTo>
                <a:lnTo>
                  <a:pt x="1841599" y="798011"/>
                </a:lnTo>
                <a:lnTo>
                  <a:pt x="0" y="79801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039" r="-480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TextBox 19"/>
          <p:cNvSpPr txBox="1"/>
          <p:nvPr/>
        </p:nvSpPr>
        <p:spPr>
          <a:xfrm>
            <a:off x="4777822" y="1078928"/>
            <a:ext cx="8732351" cy="1056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  <a:spcBef>
                <a:spcPct val="0"/>
              </a:spcBef>
            </a:pPr>
            <a:r>
              <a:rPr lang="en-US" sz="6499" b="1" spc="-129" dirty="0">
                <a:solidFill>
                  <a:srgbClr val="060707"/>
                </a:solidFill>
                <a:latin typeface="Century Gothic" panose="020B0502020202020204" pitchFamily="34" charset="0"/>
                <a:ea typeface="Poppins Bold"/>
                <a:cs typeface="Poppins Bold"/>
                <a:sym typeface="Poppins Bold"/>
              </a:rPr>
              <a:t>Stuttering Support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DD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16221129" y="9374793"/>
            <a:ext cx="1841600" cy="798011"/>
          </a:xfrm>
          <a:custGeom>
            <a:avLst/>
            <a:gdLst/>
            <a:ahLst/>
            <a:cxnLst/>
            <a:rect l="l" t="t" r="r" b="b"/>
            <a:pathLst>
              <a:path w="1841600" h="798011">
                <a:moveTo>
                  <a:pt x="0" y="0"/>
                </a:moveTo>
                <a:lnTo>
                  <a:pt x="1841599" y="0"/>
                </a:lnTo>
                <a:lnTo>
                  <a:pt x="1841599" y="798011"/>
                </a:lnTo>
                <a:lnTo>
                  <a:pt x="0" y="79801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039" r="-480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425832" y="2959720"/>
            <a:ext cx="17436336" cy="4129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518"/>
              </a:lnSpc>
            </a:pPr>
            <a:r>
              <a:rPr lang="en-US" sz="11798" spc="-235" dirty="0">
                <a:solidFill>
                  <a:srgbClr val="19405D"/>
                </a:solidFill>
                <a:latin typeface="Century Gothic" panose="020B0502020202020204" pitchFamily="34" charset="0"/>
                <a:ea typeface="Mochiy Pop P One"/>
                <a:cs typeface="Mochiy Pop P One"/>
                <a:sym typeface="Mochiy Pop P One"/>
              </a:rPr>
              <a:t>How Schools </a:t>
            </a:r>
          </a:p>
          <a:p>
            <a:pPr algn="ctr">
              <a:lnSpc>
                <a:spcPts val="16518"/>
              </a:lnSpc>
              <a:spcBef>
                <a:spcPct val="0"/>
              </a:spcBef>
            </a:pPr>
            <a:r>
              <a:rPr lang="en-US" sz="11798" spc="-235" dirty="0">
                <a:solidFill>
                  <a:srgbClr val="19405D"/>
                </a:solidFill>
                <a:latin typeface="Century Gothic" panose="020B0502020202020204" pitchFamily="34" charset="0"/>
                <a:ea typeface="Mochiy Pop P One"/>
                <a:cs typeface="Mochiy Pop P One"/>
                <a:sym typeface="Mochiy Pop P One"/>
              </a:rPr>
              <a:t>Identify Students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DD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386592" y="207648"/>
            <a:ext cx="9514813" cy="2534288"/>
            <a:chOff x="0" y="0"/>
            <a:chExt cx="2182331" cy="58126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82331" cy="581268"/>
            </a:xfrm>
            <a:custGeom>
              <a:avLst/>
              <a:gdLst/>
              <a:ahLst/>
              <a:cxnLst/>
              <a:rect l="l" t="t" r="r" b="b"/>
              <a:pathLst>
                <a:path w="2182331" h="581268">
                  <a:moveTo>
                    <a:pt x="41497" y="0"/>
                  </a:moveTo>
                  <a:lnTo>
                    <a:pt x="2140833" y="0"/>
                  </a:lnTo>
                  <a:cubicBezTo>
                    <a:pt x="2163752" y="0"/>
                    <a:pt x="2182331" y="18579"/>
                    <a:pt x="2182331" y="41497"/>
                  </a:cubicBezTo>
                  <a:lnTo>
                    <a:pt x="2182331" y="539771"/>
                  </a:lnTo>
                  <a:cubicBezTo>
                    <a:pt x="2182331" y="562689"/>
                    <a:pt x="2163752" y="581268"/>
                    <a:pt x="2140833" y="581268"/>
                  </a:cubicBezTo>
                  <a:lnTo>
                    <a:pt x="41497" y="581268"/>
                  </a:lnTo>
                  <a:cubicBezTo>
                    <a:pt x="18579" y="581268"/>
                    <a:pt x="0" y="562689"/>
                    <a:pt x="0" y="539771"/>
                  </a:cubicBezTo>
                  <a:lnTo>
                    <a:pt x="0" y="41497"/>
                  </a:lnTo>
                  <a:cubicBezTo>
                    <a:pt x="0" y="18579"/>
                    <a:pt x="18579" y="0"/>
                    <a:pt x="41497" y="0"/>
                  </a:cubicBezTo>
                  <a:close/>
                </a:path>
              </a:pathLst>
            </a:custGeom>
            <a:solidFill>
              <a:srgbClr val="FCF3E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182331" cy="6384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just">
                <a:lnSpc>
                  <a:spcPts val="2757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699" y="2739005"/>
            <a:ext cx="16230600" cy="74015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85179" lvl="1" indent="-442590" algn="l">
              <a:lnSpc>
                <a:spcPts val="5739"/>
              </a:lnSpc>
              <a:buFont typeface="Arial"/>
              <a:buChar char="•"/>
            </a:pPr>
            <a:r>
              <a:rPr lang="en-US" sz="4099" spc="-81" dirty="0">
                <a:solidFill>
                  <a:srgbClr val="3E2528"/>
                </a:solidFill>
                <a:latin typeface="Century Gothic" panose="020B0502020202020204" pitchFamily="34" charset="0"/>
                <a:ea typeface="Poppins"/>
                <a:cs typeface="Poppins"/>
                <a:sym typeface="Poppins"/>
              </a:rPr>
              <a:t>Parents or teachers can request an </a:t>
            </a:r>
            <a:r>
              <a:rPr lang="en-US" sz="4099" b="1" spc="-81" dirty="0">
                <a:solidFill>
                  <a:srgbClr val="3E2528"/>
                </a:solidFill>
                <a:latin typeface="Century Gothic" panose="020B0502020202020204" pitchFamily="34" charset="0"/>
                <a:ea typeface="Poppins Bold"/>
                <a:cs typeface="Poppins Bold"/>
                <a:sym typeface="Poppins Bold"/>
              </a:rPr>
              <a:t>evaluation</a:t>
            </a:r>
            <a:r>
              <a:rPr lang="en-US" sz="4099" spc="-81" dirty="0">
                <a:solidFill>
                  <a:srgbClr val="3E2528"/>
                </a:solidFill>
                <a:latin typeface="Century Gothic" panose="020B0502020202020204" pitchFamily="34" charset="0"/>
                <a:ea typeface="Poppins"/>
                <a:cs typeface="Poppins"/>
                <a:sym typeface="Poppins"/>
              </a:rPr>
              <a:t>.</a:t>
            </a:r>
          </a:p>
          <a:p>
            <a:pPr algn="l">
              <a:lnSpc>
                <a:spcPts val="5739"/>
              </a:lnSpc>
            </a:pPr>
            <a:endParaRPr lang="en-US" sz="4099" spc="-81" dirty="0">
              <a:solidFill>
                <a:srgbClr val="3E2528"/>
              </a:solidFill>
              <a:latin typeface="Century Gothic" panose="020B0502020202020204" pitchFamily="34" charset="0"/>
              <a:ea typeface="Poppins"/>
              <a:cs typeface="Poppins"/>
              <a:sym typeface="Poppins"/>
            </a:endParaRPr>
          </a:p>
          <a:p>
            <a:pPr marL="885179" lvl="1" indent="-442590" algn="l">
              <a:lnSpc>
                <a:spcPts val="5739"/>
              </a:lnSpc>
              <a:buFont typeface="Arial"/>
              <a:buChar char="•"/>
            </a:pPr>
            <a:r>
              <a:rPr lang="en-US" sz="4099" spc="-81" dirty="0">
                <a:solidFill>
                  <a:srgbClr val="3E2528"/>
                </a:solidFill>
                <a:latin typeface="Century Gothic" panose="020B0502020202020204" pitchFamily="34" charset="0"/>
                <a:ea typeface="Poppins"/>
                <a:cs typeface="Poppins"/>
                <a:sym typeface="Poppins"/>
              </a:rPr>
              <a:t>The school team may assess:</a:t>
            </a:r>
          </a:p>
          <a:p>
            <a:pPr marL="1424927" lvl="2" indent="-474976" algn="l">
              <a:lnSpc>
                <a:spcPts val="4619"/>
              </a:lnSpc>
              <a:buFont typeface="Arial"/>
              <a:buChar char="⚬"/>
            </a:pPr>
            <a:r>
              <a:rPr lang="en-US" sz="3299" spc="-65" dirty="0">
                <a:solidFill>
                  <a:srgbClr val="3E2528"/>
                </a:solidFill>
                <a:latin typeface="Century Gothic" panose="020B0502020202020204" pitchFamily="34" charset="0"/>
                <a:ea typeface="Poppins"/>
                <a:cs typeface="Poppins"/>
                <a:sym typeface="Poppins"/>
              </a:rPr>
              <a:t>Speech fluency</a:t>
            </a:r>
          </a:p>
          <a:p>
            <a:pPr marL="1424927" lvl="2" indent="-474976" algn="l">
              <a:lnSpc>
                <a:spcPts val="4619"/>
              </a:lnSpc>
              <a:buFont typeface="Arial"/>
              <a:buChar char="⚬"/>
            </a:pPr>
            <a:r>
              <a:rPr lang="en-US" sz="3299" spc="-65" dirty="0">
                <a:solidFill>
                  <a:srgbClr val="3E2528"/>
                </a:solidFill>
                <a:latin typeface="Century Gothic" panose="020B0502020202020204" pitchFamily="34" charset="0"/>
                <a:ea typeface="Poppins"/>
                <a:cs typeface="Poppins"/>
                <a:sym typeface="Poppins"/>
              </a:rPr>
              <a:t>Communication skills</a:t>
            </a:r>
          </a:p>
          <a:p>
            <a:pPr marL="1424927" lvl="2" indent="-474976" algn="l">
              <a:lnSpc>
                <a:spcPts val="4619"/>
              </a:lnSpc>
              <a:buFont typeface="Arial"/>
              <a:buChar char="⚬"/>
            </a:pPr>
            <a:r>
              <a:rPr lang="en-US" sz="3299" spc="-65" dirty="0">
                <a:solidFill>
                  <a:srgbClr val="3E2528"/>
                </a:solidFill>
                <a:latin typeface="Century Gothic" panose="020B0502020202020204" pitchFamily="34" charset="0"/>
                <a:ea typeface="Poppins"/>
                <a:cs typeface="Poppins"/>
                <a:sym typeface="Poppins"/>
              </a:rPr>
              <a:t>Classroom participation</a:t>
            </a:r>
          </a:p>
          <a:p>
            <a:pPr marL="1424927" lvl="2" indent="-474976" algn="l">
              <a:lnSpc>
                <a:spcPts val="4619"/>
              </a:lnSpc>
              <a:buFont typeface="Arial"/>
              <a:buChar char="⚬"/>
            </a:pPr>
            <a:r>
              <a:rPr lang="en-US" sz="3299" spc="-65" dirty="0">
                <a:solidFill>
                  <a:srgbClr val="3E2528"/>
                </a:solidFill>
                <a:latin typeface="Century Gothic" panose="020B0502020202020204" pitchFamily="34" charset="0"/>
                <a:ea typeface="Poppins"/>
                <a:cs typeface="Poppins"/>
                <a:sym typeface="Poppins"/>
              </a:rPr>
              <a:t>Academic impact</a:t>
            </a:r>
          </a:p>
          <a:p>
            <a:pPr algn="l">
              <a:lnSpc>
                <a:spcPts val="5739"/>
              </a:lnSpc>
            </a:pPr>
            <a:endParaRPr lang="en-US" sz="3299" spc="-65" dirty="0">
              <a:solidFill>
                <a:srgbClr val="3E2528"/>
              </a:solidFill>
              <a:latin typeface="Century Gothic" panose="020B0502020202020204" pitchFamily="34" charset="0"/>
              <a:ea typeface="Poppins"/>
              <a:cs typeface="Poppins"/>
              <a:sym typeface="Poppins"/>
            </a:endParaRPr>
          </a:p>
          <a:p>
            <a:pPr marL="885179" lvl="1" indent="-442590" algn="l">
              <a:lnSpc>
                <a:spcPts val="5739"/>
              </a:lnSpc>
              <a:buFont typeface="Arial"/>
              <a:buChar char="•"/>
            </a:pPr>
            <a:r>
              <a:rPr lang="en-US" sz="4099" spc="-81" dirty="0">
                <a:solidFill>
                  <a:srgbClr val="3E2528"/>
                </a:solidFill>
                <a:latin typeface="Century Gothic" panose="020B0502020202020204" pitchFamily="34" charset="0"/>
                <a:ea typeface="Poppins"/>
                <a:cs typeface="Poppins"/>
                <a:sym typeface="Poppins"/>
              </a:rPr>
              <a:t>If the disability affects education, the student may qualify for an:</a:t>
            </a:r>
          </a:p>
          <a:p>
            <a:pPr marL="1770358" lvl="2" indent="-590119" algn="l">
              <a:lnSpc>
                <a:spcPts val="5739"/>
              </a:lnSpc>
              <a:buFont typeface="Arial"/>
              <a:buChar char="⚬"/>
            </a:pPr>
            <a:r>
              <a:rPr lang="en-US" sz="4099" b="1" spc="-81" dirty="0">
                <a:solidFill>
                  <a:srgbClr val="3E2528"/>
                </a:solidFill>
                <a:latin typeface="Century Gothic" panose="020B0502020202020204" pitchFamily="34" charset="0"/>
                <a:ea typeface="Poppins Bold"/>
                <a:cs typeface="Poppins Bold"/>
                <a:sym typeface="Poppins Bold"/>
              </a:rPr>
              <a:t>IEP (Individualized Education Plan)</a:t>
            </a:r>
          </a:p>
        </p:txBody>
      </p:sp>
      <p:sp>
        <p:nvSpPr>
          <p:cNvPr id="12" name="Freeform 12"/>
          <p:cNvSpPr/>
          <p:nvPr/>
        </p:nvSpPr>
        <p:spPr>
          <a:xfrm>
            <a:off x="16221129" y="9374793"/>
            <a:ext cx="1841600" cy="798011"/>
          </a:xfrm>
          <a:custGeom>
            <a:avLst/>
            <a:gdLst/>
            <a:ahLst/>
            <a:cxnLst/>
            <a:rect l="l" t="t" r="r" b="b"/>
            <a:pathLst>
              <a:path w="1841600" h="798011">
                <a:moveTo>
                  <a:pt x="0" y="0"/>
                </a:moveTo>
                <a:lnTo>
                  <a:pt x="1841599" y="0"/>
                </a:lnTo>
                <a:lnTo>
                  <a:pt x="1841599" y="798011"/>
                </a:lnTo>
                <a:lnTo>
                  <a:pt x="0" y="79801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039" r="-480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TextBox 19"/>
          <p:cNvSpPr txBox="1"/>
          <p:nvPr/>
        </p:nvSpPr>
        <p:spPr>
          <a:xfrm>
            <a:off x="4777822" y="834950"/>
            <a:ext cx="8732351" cy="1056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  <a:spcBef>
                <a:spcPct val="0"/>
              </a:spcBef>
            </a:pPr>
            <a:r>
              <a:rPr lang="en-US" sz="6499" b="1" spc="-129" dirty="0">
                <a:solidFill>
                  <a:srgbClr val="060707"/>
                </a:solidFill>
                <a:latin typeface="Century Gothic" panose="020B0502020202020204" pitchFamily="34" charset="0"/>
                <a:ea typeface="Poppins Bold"/>
                <a:cs typeface="Poppins Bold"/>
                <a:sym typeface="Poppins Bold"/>
              </a:rPr>
              <a:t>Stuttering Support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DD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16221129" y="9374793"/>
            <a:ext cx="1841600" cy="798011"/>
          </a:xfrm>
          <a:custGeom>
            <a:avLst/>
            <a:gdLst/>
            <a:ahLst/>
            <a:cxnLst/>
            <a:rect l="l" t="t" r="r" b="b"/>
            <a:pathLst>
              <a:path w="1841600" h="798011">
                <a:moveTo>
                  <a:pt x="0" y="0"/>
                </a:moveTo>
                <a:lnTo>
                  <a:pt x="1841599" y="0"/>
                </a:lnTo>
                <a:lnTo>
                  <a:pt x="1841599" y="798011"/>
                </a:lnTo>
                <a:lnTo>
                  <a:pt x="0" y="79801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039" r="-480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425832" y="2959720"/>
            <a:ext cx="17436336" cy="4129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518"/>
              </a:lnSpc>
            </a:pPr>
            <a:r>
              <a:rPr lang="en-US" sz="11798" spc="-235" dirty="0">
                <a:solidFill>
                  <a:srgbClr val="19405D"/>
                </a:solidFill>
                <a:latin typeface="Century Gothic" panose="020B0502020202020204" pitchFamily="34" charset="0"/>
                <a:ea typeface="Mochiy Pop P One"/>
                <a:cs typeface="Mochiy Pop P One"/>
                <a:sym typeface="Mochiy Pop P One"/>
              </a:rPr>
              <a:t>What an IEP </a:t>
            </a:r>
          </a:p>
          <a:p>
            <a:pPr algn="ctr">
              <a:lnSpc>
                <a:spcPts val="16518"/>
              </a:lnSpc>
              <a:spcBef>
                <a:spcPct val="0"/>
              </a:spcBef>
            </a:pPr>
            <a:r>
              <a:rPr lang="en-US" sz="11798" spc="-235" dirty="0">
                <a:solidFill>
                  <a:srgbClr val="19405D"/>
                </a:solidFill>
                <a:latin typeface="Century Gothic" panose="020B0502020202020204" pitchFamily="34" charset="0"/>
                <a:ea typeface="Mochiy Pop P One"/>
                <a:cs typeface="Mochiy Pop P One"/>
                <a:sym typeface="Mochiy Pop P One"/>
              </a:rPr>
              <a:t>Can Provide</a:t>
            </a:r>
          </a:p>
        </p:txBody>
      </p:sp>
      <p:sp>
        <p:nvSpPr>
          <p:cNvPr id="9" name="TextBox 9"/>
          <p:cNvSpPr txBox="1"/>
          <p:nvPr/>
        </p:nvSpPr>
        <p:spPr>
          <a:xfrm rot="2947985">
            <a:off x="14097370" y="191933"/>
            <a:ext cx="8923530" cy="183251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757"/>
              </a:lnSpc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DD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386592" y="150493"/>
            <a:ext cx="9514813" cy="2534288"/>
            <a:chOff x="0" y="0"/>
            <a:chExt cx="2182331" cy="58126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82331" cy="581268"/>
            </a:xfrm>
            <a:custGeom>
              <a:avLst/>
              <a:gdLst/>
              <a:ahLst/>
              <a:cxnLst/>
              <a:rect l="l" t="t" r="r" b="b"/>
              <a:pathLst>
                <a:path w="2182331" h="581268">
                  <a:moveTo>
                    <a:pt x="41497" y="0"/>
                  </a:moveTo>
                  <a:lnTo>
                    <a:pt x="2140833" y="0"/>
                  </a:lnTo>
                  <a:cubicBezTo>
                    <a:pt x="2163752" y="0"/>
                    <a:pt x="2182331" y="18579"/>
                    <a:pt x="2182331" y="41497"/>
                  </a:cubicBezTo>
                  <a:lnTo>
                    <a:pt x="2182331" y="539771"/>
                  </a:lnTo>
                  <a:cubicBezTo>
                    <a:pt x="2182331" y="562689"/>
                    <a:pt x="2163752" y="581268"/>
                    <a:pt x="2140833" y="581268"/>
                  </a:cubicBezTo>
                  <a:lnTo>
                    <a:pt x="41497" y="581268"/>
                  </a:lnTo>
                  <a:cubicBezTo>
                    <a:pt x="18579" y="581268"/>
                    <a:pt x="0" y="562689"/>
                    <a:pt x="0" y="539771"/>
                  </a:cubicBezTo>
                  <a:lnTo>
                    <a:pt x="0" y="41497"/>
                  </a:lnTo>
                  <a:cubicBezTo>
                    <a:pt x="0" y="18579"/>
                    <a:pt x="18579" y="0"/>
                    <a:pt x="41497" y="0"/>
                  </a:cubicBezTo>
                  <a:close/>
                </a:path>
              </a:pathLst>
            </a:custGeom>
            <a:solidFill>
              <a:srgbClr val="FCF3E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182331" cy="6384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just">
                <a:lnSpc>
                  <a:spcPts val="2757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699" y="2880379"/>
            <a:ext cx="16230600" cy="6616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79484" lvl="1" indent="-539742" algn="l">
              <a:lnSpc>
                <a:spcPts val="6999"/>
              </a:lnSpc>
              <a:buFont typeface="Arial"/>
              <a:buChar char="•"/>
            </a:pPr>
            <a:r>
              <a:rPr lang="en-US" sz="4999" spc="-99" dirty="0">
                <a:solidFill>
                  <a:srgbClr val="3E2528"/>
                </a:solidFill>
                <a:latin typeface="Century Gothic" panose="020B0502020202020204" pitchFamily="34" charset="0"/>
                <a:ea typeface="Poppins"/>
                <a:cs typeface="Poppins"/>
                <a:sym typeface="Poppins"/>
              </a:rPr>
              <a:t>An IEP can include:</a:t>
            </a:r>
          </a:p>
          <a:p>
            <a:pPr marL="2158969" lvl="2" indent="-719656" algn="l">
              <a:lnSpc>
                <a:spcPts val="6999"/>
              </a:lnSpc>
              <a:buFont typeface="Arial"/>
              <a:buChar char="⚬"/>
            </a:pPr>
            <a:r>
              <a:rPr lang="en-US" sz="4999" spc="-99" dirty="0">
                <a:solidFill>
                  <a:srgbClr val="3E2528"/>
                </a:solidFill>
                <a:latin typeface="Century Gothic" panose="020B0502020202020204" pitchFamily="34" charset="0"/>
                <a:ea typeface="Poppins"/>
                <a:cs typeface="Poppins"/>
                <a:sym typeface="Poppins"/>
              </a:rPr>
              <a:t>Speech-language therapy</a:t>
            </a:r>
          </a:p>
          <a:p>
            <a:pPr marL="2914611" lvl="3" indent="-728653" algn="l">
              <a:lnSpc>
                <a:spcPts val="6299"/>
              </a:lnSpc>
              <a:buFont typeface="Arial"/>
              <a:buChar char="￭"/>
            </a:pPr>
            <a:r>
              <a:rPr lang="en-US" sz="4499" spc="-89" dirty="0">
                <a:solidFill>
                  <a:srgbClr val="3E2528"/>
                </a:solidFill>
                <a:latin typeface="Century Gothic" panose="020B0502020202020204" pitchFamily="34" charset="0"/>
                <a:ea typeface="Poppins"/>
                <a:cs typeface="Poppins"/>
                <a:sym typeface="Poppins"/>
              </a:rPr>
              <a:t>Classroom accommodations</a:t>
            </a:r>
          </a:p>
          <a:p>
            <a:pPr marL="2914611" lvl="3" indent="-728653" algn="l">
              <a:lnSpc>
                <a:spcPts val="6299"/>
              </a:lnSpc>
              <a:buFont typeface="Arial"/>
              <a:buChar char="￭"/>
            </a:pPr>
            <a:r>
              <a:rPr lang="en-US" sz="4499" spc="-89" dirty="0">
                <a:solidFill>
                  <a:srgbClr val="3E2528"/>
                </a:solidFill>
                <a:latin typeface="Century Gothic" panose="020B0502020202020204" pitchFamily="34" charset="0"/>
                <a:ea typeface="Poppins"/>
                <a:cs typeface="Poppins"/>
                <a:sym typeface="Poppins"/>
              </a:rPr>
              <a:t>Communication supports</a:t>
            </a:r>
          </a:p>
          <a:p>
            <a:pPr marL="2914611" lvl="3" indent="-728653" algn="l">
              <a:lnSpc>
                <a:spcPts val="6299"/>
              </a:lnSpc>
              <a:buFont typeface="Arial"/>
              <a:buChar char="￭"/>
            </a:pPr>
            <a:r>
              <a:rPr lang="en-US" sz="4499" spc="-89" dirty="0">
                <a:solidFill>
                  <a:srgbClr val="3E2528"/>
                </a:solidFill>
                <a:latin typeface="Century Gothic" panose="020B0502020202020204" pitchFamily="34" charset="0"/>
                <a:ea typeface="Poppins"/>
                <a:cs typeface="Poppins"/>
                <a:sym typeface="Poppins"/>
              </a:rPr>
              <a:t>Social communication goals</a:t>
            </a:r>
          </a:p>
          <a:p>
            <a:pPr marL="2914611" lvl="3" indent="-728653" algn="l">
              <a:lnSpc>
                <a:spcPts val="6299"/>
              </a:lnSpc>
              <a:buFont typeface="Arial"/>
              <a:buChar char="￭"/>
            </a:pPr>
            <a:r>
              <a:rPr lang="en-US" sz="4499" spc="-89" dirty="0">
                <a:solidFill>
                  <a:srgbClr val="3E2528"/>
                </a:solidFill>
                <a:latin typeface="Century Gothic" panose="020B0502020202020204" pitchFamily="34" charset="0"/>
                <a:ea typeface="Poppins"/>
                <a:cs typeface="Poppins"/>
                <a:sym typeface="Poppins"/>
              </a:rPr>
              <a:t>Fluency strategies</a:t>
            </a:r>
          </a:p>
          <a:p>
            <a:pPr algn="l">
              <a:lnSpc>
                <a:spcPts val="6299"/>
              </a:lnSpc>
            </a:pPr>
            <a:endParaRPr lang="en-US" sz="4499" spc="-89" dirty="0">
              <a:solidFill>
                <a:srgbClr val="3E2528"/>
              </a:solidFill>
              <a:latin typeface="Century Gothic" panose="020B0502020202020204" pitchFamily="34" charset="0"/>
              <a:ea typeface="Poppins"/>
              <a:cs typeface="Poppins"/>
              <a:sym typeface="Poppins"/>
            </a:endParaRPr>
          </a:p>
          <a:p>
            <a:pPr marL="1079484" lvl="1" indent="-539742" algn="l">
              <a:lnSpc>
                <a:spcPts val="6999"/>
              </a:lnSpc>
              <a:buFont typeface="Arial"/>
              <a:buChar char="•"/>
            </a:pPr>
            <a:r>
              <a:rPr lang="en-US" sz="4999" spc="-99" dirty="0">
                <a:solidFill>
                  <a:srgbClr val="3E2528"/>
                </a:solidFill>
                <a:latin typeface="Century Gothic" panose="020B0502020202020204" pitchFamily="34" charset="0"/>
                <a:ea typeface="Poppins"/>
                <a:cs typeface="Poppins"/>
                <a:sym typeface="Poppins"/>
              </a:rPr>
              <a:t>IEPs are </a:t>
            </a:r>
            <a:r>
              <a:rPr lang="en-US" sz="4999" b="1" spc="-99" dirty="0">
                <a:solidFill>
                  <a:srgbClr val="3E2528"/>
                </a:solidFill>
                <a:latin typeface="Century Gothic" panose="020B0502020202020204" pitchFamily="34" charset="0"/>
                <a:ea typeface="Poppins Bold"/>
                <a:cs typeface="Poppins Bold"/>
                <a:sym typeface="Poppins Bold"/>
              </a:rPr>
              <a:t>legally binding educational plans</a:t>
            </a:r>
            <a:r>
              <a:rPr lang="en-US" sz="4999" spc="-99" dirty="0">
                <a:solidFill>
                  <a:srgbClr val="3E2528"/>
                </a:solidFill>
                <a:latin typeface="Century Gothic" panose="020B0502020202020204" pitchFamily="34" charset="0"/>
                <a:ea typeface="Poppins"/>
                <a:cs typeface="Poppins"/>
                <a:sym typeface="Poppins"/>
              </a:rPr>
              <a:t>.</a:t>
            </a:r>
          </a:p>
        </p:txBody>
      </p:sp>
      <p:sp>
        <p:nvSpPr>
          <p:cNvPr id="15" name="Freeform 15"/>
          <p:cNvSpPr/>
          <p:nvPr/>
        </p:nvSpPr>
        <p:spPr>
          <a:xfrm>
            <a:off x="16221129" y="9374793"/>
            <a:ext cx="1841600" cy="798011"/>
          </a:xfrm>
          <a:custGeom>
            <a:avLst/>
            <a:gdLst/>
            <a:ahLst/>
            <a:cxnLst/>
            <a:rect l="l" t="t" r="r" b="b"/>
            <a:pathLst>
              <a:path w="1841600" h="798011">
                <a:moveTo>
                  <a:pt x="0" y="0"/>
                </a:moveTo>
                <a:lnTo>
                  <a:pt x="1841599" y="0"/>
                </a:lnTo>
                <a:lnTo>
                  <a:pt x="1841599" y="798011"/>
                </a:lnTo>
                <a:lnTo>
                  <a:pt x="0" y="79801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039" r="-480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TextBox 22"/>
          <p:cNvSpPr txBox="1"/>
          <p:nvPr/>
        </p:nvSpPr>
        <p:spPr>
          <a:xfrm>
            <a:off x="4777822" y="764606"/>
            <a:ext cx="8732351" cy="1056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  <a:spcBef>
                <a:spcPct val="0"/>
              </a:spcBef>
            </a:pPr>
            <a:r>
              <a:rPr lang="en-US" sz="6499" b="1" spc="-129" dirty="0">
                <a:solidFill>
                  <a:srgbClr val="060707"/>
                </a:solidFill>
                <a:latin typeface="Century Gothic" panose="020B0502020202020204" pitchFamily="34" charset="0"/>
                <a:ea typeface="Poppins Bold"/>
                <a:cs typeface="Poppins Bold"/>
                <a:sym typeface="Poppins Bold"/>
              </a:rPr>
              <a:t>IEP Provides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DD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/>
          <p:cNvSpPr/>
          <p:nvPr/>
        </p:nvSpPr>
        <p:spPr>
          <a:xfrm>
            <a:off x="16221129" y="9374793"/>
            <a:ext cx="1841600" cy="798011"/>
          </a:xfrm>
          <a:custGeom>
            <a:avLst/>
            <a:gdLst/>
            <a:ahLst/>
            <a:cxnLst/>
            <a:rect l="l" t="t" r="r" b="b"/>
            <a:pathLst>
              <a:path w="1841600" h="798011">
                <a:moveTo>
                  <a:pt x="0" y="0"/>
                </a:moveTo>
                <a:lnTo>
                  <a:pt x="1841599" y="0"/>
                </a:lnTo>
                <a:lnTo>
                  <a:pt x="1841599" y="798011"/>
                </a:lnTo>
                <a:lnTo>
                  <a:pt x="0" y="79801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039" r="-480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425832" y="2959720"/>
            <a:ext cx="17436336" cy="4129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518"/>
              </a:lnSpc>
              <a:spcBef>
                <a:spcPct val="0"/>
              </a:spcBef>
            </a:pPr>
            <a:r>
              <a:rPr lang="en-US" sz="11798" spc="-235" dirty="0">
                <a:solidFill>
                  <a:srgbClr val="19405D"/>
                </a:solidFill>
                <a:latin typeface="Century Gothic" panose="020B0502020202020204" pitchFamily="34" charset="0"/>
                <a:ea typeface="Mochiy Pop P One"/>
                <a:cs typeface="Mochiy Pop P One"/>
                <a:sym typeface="Mochiy Pop P One"/>
              </a:rPr>
              <a:t>Low Incidence Funding in Schools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DD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386592" y="150493"/>
            <a:ext cx="9514813" cy="2534288"/>
            <a:chOff x="0" y="0"/>
            <a:chExt cx="2182331" cy="58126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82331" cy="581268"/>
            </a:xfrm>
            <a:custGeom>
              <a:avLst/>
              <a:gdLst/>
              <a:ahLst/>
              <a:cxnLst/>
              <a:rect l="l" t="t" r="r" b="b"/>
              <a:pathLst>
                <a:path w="2182331" h="581268">
                  <a:moveTo>
                    <a:pt x="41497" y="0"/>
                  </a:moveTo>
                  <a:lnTo>
                    <a:pt x="2140833" y="0"/>
                  </a:lnTo>
                  <a:cubicBezTo>
                    <a:pt x="2163752" y="0"/>
                    <a:pt x="2182331" y="18579"/>
                    <a:pt x="2182331" y="41497"/>
                  </a:cubicBezTo>
                  <a:lnTo>
                    <a:pt x="2182331" y="539771"/>
                  </a:lnTo>
                  <a:cubicBezTo>
                    <a:pt x="2182331" y="562689"/>
                    <a:pt x="2163752" y="581268"/>
                    <a:pt x="2140833" y="581268"/>
                  </a:cubicBezTo>
                  <a:lnTo>
                    <a:pt x="41497" y="581268"/>
                  </a:lnTo>
                  <a:cubicBezTo>
                    <a:pt x="18579" y="581268"/>
                    <a:pt x="0" y="562689"/>
                    <a:pt x="0" y="539771"/>
                  </a:cubicBezTo>
                  <a:lnTo>
                    <a:pt x="0" y="41497"/>
                  </a:lnTo>
                  <a:cubicBezTo>
                    <a:pt x="0" y="18579"/>
                    <a:pt x="18579" y="0"/>
                    <a:pt x="41497" y="0"/>
                  </a:cubicBezTo>
                  <a:close/>
                </a:path>
              </a:pathLst>
            </a:custGeom>
            <a:solidFill>
              <a:srgbClr val="FCF3E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182331" cy="6384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just">
                <a:lnSpc>
                  <a:spcPts val="2757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028699" y="2897964"/>
            <a:ext cx="16230600" cy="67564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06769" lvl="1" indent="-453384" algn="l">
              <a:lnSpc>
                <a:spcPts val="5879"/>
              </a:lnSpc>
              <a:buFont typeface="Arial"/>
              <a:buChar char="•"/>
            </a:pPr>
            <a:r>
              <a:rPr lang="en-US" sz="4199" spc="-83" dirty="0">
                <a:solidFill>
                  <a:srgbClr val="3E2528"/>
                </a:solidFill>
                <a:latin typeface="Century Gothic" panose="020B0502020202020204" pitchFamily="34" charset="0"/>
                <a:ea typeface="Poppins"/>
                <a:cs typeface="Poppins"/>
                <a:sym typeface="Poppins"/>
              </a:rPr>
              <a:t>When a student qualifies for certain disabilities, districts may receive </a:t>
            </a:r>
            <a:r>
              <a:rPr lang="en-US" sz="4199" b="1" spc="-83" dirty="0">
                <a:solidFill>
                  <a:srgbClr val="3E2528"/>
                </a:solidFill>
                <a:latin typeface="Century Gothic" panose="020B0502020202020204" pitchFamily="34" charset="0"/>
                <a:ea typeface="Poppins Bold"/>
                <a:cs typeface="Poppins Bold"/>
                <a:sym typeface="Poppins Bold"/>
              </a:rPr>
              <a:t>Low Incidence Funding</a:t>
            </a:r>
            <a:r>
              <a:rPr lang="en-US" sz="4199" spc="-83" dirty="0">
                <a:solidFill>
                  <a:srgbClr val="3E2528"/>
                </a:solidFill>
                <a:latin typeface="Century Gothic" panose="020B0502020202020204" pitchFamily="34" charset="0"/>
                <a:ea typeface="Poppins"/>
                <a:cs typeface="Poppins"/>
                <a:sym typeface="Poppins"/>
              </a:rPr>
              <a:t>.</a:t>
            </a:r>
          </a:p>
          <a:p>
            <a:pPr algn="l">
              <a:lnSpc>
                <a:spcPts val="5599"/>
              </a:lnSpc>
            </a:pPr>
            <a:endParaRPr lang="en-US" sz="4199" spc="-83" dirty="0">
              <a:solidFill>
                <a:srgbClr val="3E2528"/>
              </a:solidFill>
              <a:latin typeface="Century Gothic" panose="020B0502020202020204" pitchFamily="34" charset="0"/>
              <a:ea typeface="Poppins"/>
              <a:cs typeface="Poppins"/>
              <a:sym typeface="Poppins"/>
            </a:endParaRPr>
          </a:p>
          <a:p>
            <a:pPr marL="863590" lvl="1" indent="-431795" algn="l">
              <a:lnSpc>
                <a:spcPts val="5599"/>
              </a:lnSpc>
              <a:buFont typeface="Arial"/>
              <a:buChar char="•"/>
            </a:pPr>
            <a:r>
              <a:rPr lang="en-US" sz="3999" spc="-79" dirty="0">
                <a:solidFill>
                  <a:srgbClr val="3E2528"/>
                </a:solidFill>
                <a:latin typeface="Century Gothic" panose="020B0502020202020204" pitchFamily="34" charset="0"/>
                <a:ea typeface="Poppins"/>
                <a:cs typeface="Poppins"/>
                <a:sym typeface="Poppins"/>
              </a:rPr>
              <a:t>This funding can help provide:</a:t>
            </a:r>
          </a:p>
          <a:p>
            <a:pPr marL="1511285" lvl="2" indent="-503762" algn="l">
              <a:lnSpc>
                <a:spcPts val="4899"/>
              </a:lnSpc>
              <a:buFont typeface="Arial"/>
              <a:buChar char="⚬"/>
            </a:pPr>
            <a:r>
              <a:rPr lang="en-US" sz="3499" spc="-69" dirty="0">
                <a:solidFill>
                  <a:srgbClr val="3E2528"/>
                </a:solidFill>
                <a:latin typeface="Century Gothic" panose="020B0502020202020204" pitchFamily="34" charset="0"/>
                <a:ea typeface="Poppins"/>
                <a:cs typeface="Poppins"/>
                <a:sym typeface="Poppins"/>
              </a:rPr>
              <a:t>Assistive technology</a:t>
            </a:r>
          </a:p>
          <a:p>
            <a:pPr marL="1511285" lvl="2" indent="-503762" algn="l">
              <a:lnSpc>
                <a:spcPts val="4899"/>
              </a:lnSpc>
              <a:buFont typeface="Arial"/>
              <a:buChar char="⚬"/>
            </a:pPr>
            <a:r>
              <a:rPr lang="en-US" sz="3499" spc="-69" dirty="0">
                <a:solidFill>
                  <a:srgbClr val="3E2528"/>
                </a:solidFill>
                <a:latin typeface="Century Gothic" panose="020B0502020202020204" pitchFamily="34" charset="0"/>
                <a:ea typeface="Poppins"/>
                <a:cs typeface="Poppins"/>
                <a:sym typeface="Poppins"/>
              </a:rPr>
              <a:t>Specialized communication tools</a:t>
            </a:r>
          </a:p>
          <a:p>
            <a:pPr marL="1511285" lvl="2" indent="-503762" algn="l">
              <a:lnSpc>
                <a:spcPts val="4899"/>
              </a:lnSpc>
              <a:buFont typeface="Arial"/>
              <a:buChar char="⚬"/>
            </a:pPr>
            <a:r>
              <a:rPr lang="en-US" sz="3499" spc="-69" dirty="0">
                <a:solidFill>
                  <a:srgbClr val="3E2528"/>
                </a:solidFill>
                <a:latin typeface="Century Gothic" panose="020B0502020202020204" pitchFamily="34" charset="0"/>
                <a:ea typeface="Poppins"/>
                <a:cs typeface="Poppins"/>
                <a:sym typeface="Poppins"/>
              </a:rPr>
              <a:t>Fluency support tools</a:t>
            </a:r>
          </a:p>
          <a:p>
            <a:pPr marL="1511285" lvl="2" indent="-503762" algn="l">
              <a:lnSpc>
                <a:spcPts val="4899"/>
              </a:lnSpc>
              <a:buFont typeface="Arial"/>
              <a:buChar char="⚬"/>
            </a:pPr>
            <a:r>
              <a:rPr lang="en-US" sz="3499" spc="-69" dirty="0">
                <a:solidFill>
                  <a:srgbClr val="3E2528"/>
                </a:solidFill>
                <a:latin typeface="Century Gothic" panose="020B0502020202020204" pitchFamily="34" charset="0"/>
                <a:ea typeface="Poppins"/>
                <a:cs typeface="Poppins"/>
                <a:sym typeface="Poppins"/>
              </a:rPr>
              <a:t>Additional instructional resources</a:t>
            </a:r>
          </a:p>
          <a:p>
            <a:pPr algn="l">
              <a:lnSpc>
                <a:spcPts val="5599"/>
              </a:lnSpc>
            </a:pPr>
            <a:endParaRPr lang="en-US" sz="3499" spc="-69" dirty="0">
              <a:solidFill>
                <a:srgbClr val="3E2528"/>
              </a:solidFill>
              <a:latin typeface="Century Gothic" panose="020B0502020202020204" pitchFamily="34" charset="0"/>
              <a:ea typeface="Poppins"/>
              <a:cs typeface="Poppins"/>
              <a:sym typeface="Poppins"/>
            </a:endParaRPr>
          </a:p>
          <a:p>
            <a:pPr marL="820411" lvl="1" indent="-410205" algn="l">
              <a:lnSpc>
                <a:spcPts val="5319"/>
              </a:lnSpc>
              <a:buFont typeface="Arial"/>
              <a:buChar char="•"/>
            </a:pPr>
            <a:r>
              <a:rPr lang="en-US" sz="3799" spc="-75" dirty="0">
                <a:solidFill>
                  <a:srgbClr val="3E2528"/>
                </a:solidFill>
                <a:latin typeface="Century Gothic" panose="020B0502020202020204" pitchFamily="34" charset="0"/>
                <a:ea typeface="Poppins"/>
                <a:cs typeface="Poppins"/>
                <a:sym typeface="Poppins"/>
              </a:rPr>
              <a:t>Funding is </a:t>
            </a:r>
            <a:r>
              <a:rPr lang="en-US" sz="3799" b="1" spc="-75" dirty="0">
                <a:solidFill>
                  <a:srgbClr val="3E2528"/>
                </a:solidFill>
                <a:latin typeface="Century Gothic" panose="020B0502020202020204" pitchFamily="34" charset="0"/>
                <a:ea typeface="Poppins Bold"/>
                <a:cs typeface="Poppins Bold"/>
                <a:sym typeface="Poppins Bold"/>
              </a:rPr>
              <a:t>allocated to the school district</a:t>
            </a:r>
            <a:r>
              <a:rPr lang="en-US" sz="3799" spc="-75" dirty="0">
                <a:solidFill>
                  <a:srgbClr val="3E2528"/>
                </a:solidFill>
                <a:latin typeface="Century Gothic" panose="020B0502020202020204" pitchFamily="34" charset="0"/>
                <a:ea typeface="Poppins"/>
                <a:cs typeface="Poppins"/>
                <a:sym typeface="Poppins"/>
              </a:rPr>
              <a:t>, not directly to families.</a:t>
            </a:r>
          </a:p>
        </p:txBody>
      </p:sp>
      <p:sp>
        <p:nvSpPr>
          <p:cNvPr id="15" name="Freeform 15"/>
          <p:cNvSpPr/>
          <p:nvPr/>
        </p:nvSpPr>
        <p:spPr>
          <a:xfrm>
            <a:off x="16221129" y="9374793"/>
            <a:ext cx="1841600" cy="798011"/>
          </a:xfrm>
          <a:custGeom>
            <a:avLst/>
            <a:gdLst/>
            <a:ahLst/>
            <a:cxnLst/>
            <a:rect l="l" t="t" r="r" b="b"/>
            <a:pathLst>
              <a:path w="1841600" h="798011">
                <a:moveTo>
                  <a:pt x="0" y="0"/>
                </a:moveTo>
                <a:lnTo>
                  <a:pt x="1841599" y="0"/>
                </a:lnTo>
                <a:lnTo>
                  <a:pt x="1841599" y="798011"/>
                </a:lnTo>
                <a:lnTo>
                  <a:pt x="0" y="79801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039" r="-480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TextBox 22"/>
          <p:cNvSpPr txBox="1"/>
          <p:nvPr/>
        </p:nvSpPr>
        <p:spPr>
          <a:xfrm>
            <a:off x="4777822" y="889191"/>
            <a:ext cx="8732351" cy="1056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  <a:spcBef>
                <a:spcPct val="0"/>
              </a:spcBef>
            </a:pPr>
            <a:r>
              <a:rPr lang="en-US" sz="6499" b="1" spc="-129" dirty="0">
                <a:solidFill>
                  <a:srgbClr val="060707"/>
                </a:solidFill>
                <a:latin typeface="Century Gothic" panose="020B0502020202020204" pitchFamily="34" charset="0"/>
                <a:ea typeface="Poppins Bold"/>
                <a:cs typeface="Poppins Bold"/>
                <a:sym typeface="Poppins Bold"/>
              </a:rPr>
              <a:t>Funding in Schools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DD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221129" y="9374793"/>
            <a:ext cx="1841600" cy="798011"/>
          </a:xfrm>
          <a:custGeom>
            <a:avLst/>
            <a:gdLst/>
            <a:ahLst/>
            <a:cxnLst/>
            <a:rect l="l" t="t" r="r" b="b"/>
            <a:pathLst>
              <a:path w="1841600" h="798011">
                <a:moveTo>
                  <a:pt x="0" y="0"/>
                </a:moveTo>
                <a:lnTo>
                  <a:pt x="1841599" y="0"/>
                </a:lnTo>
                <a:lnTo>
                  <a:pt x="1841599" y="798011"/>
                </a:lnTo>
                <a:lnTo>
                  <a:pt x="0" y="79801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039" r="-480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425832" y="1911970"/>
            <a:ext cx="17436336" cy="6224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518"/>
              </a:lnSpc>
            </a:pPr>
            <a:r>
              <a:rPr lang="en-US" sz="11798" spc="-235" dirty="0">
                <a:solidFill>
                  <a:srgbClr val="19405D"/>
                </a:solidFill>
                <a:latin typeface="Century Gothic" panose="020B0502020202020204" pitchFamily="34" charset="0"/>
                <a:ea typeface="Mochiy Pop P One"/>
                <a:cs typeface="Mochiy Pop P One"/>
                <a:sym typeface="Mochiy Pop P One"/>
              </a:rPr>
              <a:t>What is a </a:t>
            </a:r>
          </a:p>
          <a:p>
            <a:pPr algn="ctr">
              <a:lnSpc>
                <a:spcPts val="16518"/>
              </a:lnSpc>
              <a:spcBef>
                <a:spcPct val="0"/>
              </a:spcBef>
            </a:pPr>
            <a:r>
              <a:rPr lang="en-US" sz="11798" spc="-235" dirty="0">
                <a:solidFill>
                  <a:srgbClr val="19405D"/>
                </a:solidFill>
                <a:latin typeface="Century Gothic" panose="020B0502020202020204" pitchFamily="34" charset="0"/>
                <a:ea typeface="Mochiy Pop P One"/>
                <a:cs typeface="Mochiy Pop P One"/>
                <a:sym typeface="Mochiy Pop P One"/>
              </a:rPr>
              <a:t>Low Incidence Disability?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DD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/>
          <p:cNvSpPr/>
          <p:nvPr/>
        </p:nvSpPr>
        <p:spPr>
          <a:xfrm>
            <a:off x="16221129" y="9374793"/>
            <a:ext cx="1841600" cy="798011"/>
          </a:xfrm>
          <a:custGeom>
            <a:avLst/>
            <a:gdLst/>
            <a:ahLst/>
            <a:cxnLst/>
            <a:rect l="l" t="t" r="r" b="b"/>
            <a:pathLst>
              <a:path w="1841600" h="798011">
                <a:moveTo>
                  <a:pt x="0" y="0"/>
                </a:moveTo>
                <a:lnTo>
                  <a:pt x="1841599" y="0"/>
                </a:lnTo>
                <a:lnTo>
                  <a:pt x="1841599" y="798011"/>
                </a:lnTo>
                <a:lnTo>
                  <a:pt x="0" y="79801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039" r="-480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425832" y="1911970"/>
            <a:ext cx="17436336" cy="4038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518"/>
              </a:lnSpc>
              <a:spcBef>
                <a:spcPct val="0"/>
              </a:spcBef>
            </a:pPr>
            <a:r>
              <a:rPr lang="en-US" sz="11798" spc="-235" dirty="0">
                <a:solidFill>
                  <a:srgbClr val="19405D"/>
                </a:solidFill>
                <a:latin typeface="Century Gothic" panose="020B0502020202020204" pitchFamily="34" charset="0"/>
                <a:ea typeface="Mochiy Pop P One"/>
                <a:cs typeface="Mochiy Pop P One"/>
                <a:sym typeface="Mochiy Pop P One"/>
              </a:rPr>
              <a:t>How Parents Can Advocate for Support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DD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386592" y="150493"/>
            <a:ext cx="9514813" cy="2534288"/>
            <a:chOff x="0" y="0"/>
            <a:chExt cx="2182331" cy="58126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82331" cy="581268"/>
            </a:xfrm>
            <a:custGeom>
              <a:avLst/>
              <a:gdLst/>
              <a:ahLst/>
              <a:cxnLst/>
              <a:rect l="l" t="t" r="r" b="b"/>
              <a:pathLst>
                <a:path w="2182331" h="581268">
                  <a:moveTo>
                    <a:pt x="41497" y="0"/>
                  </a:moveTo>
                  <a:lnTo>
                    <a:pt x="2140833" y="0"/>
                  </a:lnTo>
                  <a:cubicBezTo>
                    <a:pt x="2163752" y="0"/>
                    <a:pt x="2182331" y="18579"/>
                    <a:pt x="2182331" y="41497"/>
                  </a:cubicBezTo>
                  <a:lnTo>
                    <a:pt x="2182331" y="539771"/>
                  </a:lnTo>
                  <a:cubicBezTo>
                    <a:pt x="2182331" y="562689"/>
                    <a:pt x="2163752" y="581268"/>
                    <a:pt x="2140833" y="581268"/>
                  </a:cubicBezTo>
                  <a:lnTo>
                    <a:pt x="41497" y="581268"/>
                  </a:lnTo>
                  <a:cubicBezTo>
                    <a:pt x="18579" y="581268"/>
                    <a:pt x="0" y="562689"/>
                    <a:pt x="0" y="539771"/>
                  </a:cubicBezTo>
                  <a:lnTo>
                    <a:pt x="0" y="41497"/>
                  </a:lnTo>
                  <a:cubicBezTo>
                    <a:pt x="0" y="18579"/>
                    <a:pt x="18579" y="0"/>
                    <a:pt x="41497" y="0"/>
                  </a:cubicBezTo>
                  <a:close/>
                </a:path>
              </a:pathLst>
            </a:custGeom>
            <a:solidFill>
              <a:srgbClr val="FCF3E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182331" cy="6384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just">
                <a:lnSpc>
                  <a:spcPts val="2757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028699" y="2909261"/>
            <a:ext cx="16230600" cy="7019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71550" lvl="1" indent="-485775" algn="l">
              <a:lnSpc>
                <a:spcPts val="6299"/>
              </a:lnSpc>
              <a:buFont typeface="Arial"/>
              <a:buChar char="•"/>
            </a:pPr>
            <a:r>
              <a:rPr lang="en-US" sz="4500" spc="-89" dirty="0">
                <a:solidFill>
                  <a:srgbClr val="3E2528"/>
                </a:solidFill>
                <a:latin typeface="Century Gothic" panose="020B0502020202020204" pitchFamily="34" charset="0"/>
                <a:ea typeface="Poppins"/>
                <a:cs typeface="Poppins"/>
                <a:sym typeface="Poppins"/>
              </a:rPr>
              <a:t>Parents can:</a:t>
            </a:r>
          </a:p>
          <a:p>
            <a:pPr marL="1856742" lvl="2" indent="-618914" algn="l">
              <a:lnSpc>
                <a:spcPts val="6020"/>
              </a:lnSpc>
              <a:buFont typeface="Arial"/>
              <a:buChar char="⚬"/>
            </a:pPr>
            <a:r>
              <a:rPr lang="en-US" sz="4300" spc="-86" dirty="0">
                <a:solidFill>
                  <a:srgbClr val="3E2528"/>
                </a:solidFill>
                <a:latin typeface="Century Gothic" panose="020B0502020202020204" pitchFamily="34" charset="0"/>
                <a:ea typeface="Poppins"/>
                <a:cs typeface="Poppins"/>
                <a:sym typeface="Poppins"/>
              </a:rPr>
              <a:t>Request a </a:t>
            </a:r>
            <a:r>
              <a:rPr lang="en-US" sz="4300" b="1" spc="-86" dirty="0">
                <a:solidFill>
                  <a:srgbClr val="3E2528"/>
                </a:solidFill>
                <a:latin typeface="Century Gothic" panose="020B0502020202020204" pitchFamily="34" charset="0"/>
                <a:ea typeface="Poppins Bold"/>
                <a:cs typeface="Poppins Bold"/>
                <a:sym typeface="Poppins Bold"/>
              </a:rPr>
              <a:t>speech-language evaluation</a:t>
            </a:r>
          </a:p>
          <a:p>
            <a:pPr marL="1856742" lvl="2" indent="-618914" algn="l">
              <a:lnSpc>
                <a:spcPts val="6020"/>
              </a:lnSpc>
              <a:buFont typeface="Arial"/>
              <a:buChar char="⚬"/>
            </a:pPr>
            <a:r>
              <a:rPr lang="en-US" sz="4300" spc="-86" dirty="0">
                <a:solidFill>
                  <a:srgbClr val="3E2528"/>
                </a:solidFill>
                <a:latin typeface="Century Gothic" panose="020B0502020202020204" pitchFamily="34" charset="0"/>
                <a:ea typeface="Poppins"/>
                <a:cs typeface="Poppins"/>
                <a:sym typeface="Poppins"/>
              </a:rPr>
              <a:t>Ask for a </a:t>
            </a:r>
            <a:r>
              <a:rPr lang="en-US" sz="4300" b="1" spc="-86" dirty="0">
                <a:solidFill>
                  <a:srgbClr val="3E2528"/>
                </a:solidFill>
                <a:latin typeface="Century Gothic" panose="020B0502020202020204" pitchFamily="34" charset="0"/>
                <a:ea typeface="Poppins Bold"/>
                <a:cs typeface="Poppins Bold"/>
                <a:sym typeface="Poppins Bold"/>
              </a:rPr>
              <a:t>full educational assessment</a:t>
            </a:r>
          </a:p>
          <a:p>
            <a:pPr marL="1856742" lvl="2" indent="-618914" algn="l">
              <a:lnSpc>
                <a:spcPts val="6020"/>
              </a:lnSpc>
              <a:buFont typeface="Arial"/>
              <a:buChar char="⚬"/>
            </a:pPr>
            <a:r>
              <a:rPr lang="en-US" sz="4300" spc="-86" dirty="0">
                <a:solidFill>
                  <a:srgbClr val="3E2528"/>
                </a:solidFill>
                <a:latin typeface="Century Gothic" panose="020B0502020202020204" pitchFamily="34" charset="0"/>
                <a:ea typeface="Poppins"/>
                <a:cs typeface="Poppins"/>
                <a:sym typeface="Poppins"/>
              </a:rPr>
              <a:t>Request an </a:t>
            </a:r>
            <a:r>
              <a:rPr lang="en-US" sz="4300" b="1" spc="-86" dirty="0">
                <a:solidFill>
                  <a:srgbClr val="3E2528"/>
                </a:solidFill>
                <a:latin typeface="Century Gothic" panose="020B0502020202020204" pitchFamily="34" charset="0"/>
                <a:ea typeface="Poppins Bold"/>
                <a:cs typeface="Poppins Bold"/>
                <a:sym typeface="Poppins Bold"/>
              </a:rPr>
              <a:t>IEP meeting</a:t>
            </a:r>
          </a:p>
          <a:p>
            <a:pPr marL="1856742" lvl="2" indent="-618914" algn="l">
              <a:lnSpc>
                <a:spcPts val="6020"/>
              </a:lnSpc>
              <a:buFont typeface="Arial"/>
              <a:buChar char="⚬"/>
            </a:pPr>
            <a:r>
              <a:rPr lang="en-US" sz="4300" spc="-86" dirty="0">
                <a:solidFill>
                  <a:srgbClr val="3E2528"/>
                </a:solidFill>
                <a:latin typeface="Century Gothic" panose="020B0502020202020204" pitchFamily="34" charset="0"/>
                <a:ea typeface="Poppins"/>
                <a:cs typeface="Poppins"/>
                <a:sym typeface="Poppins"/>
              </a:rPr>
              <a:t>Discuss how stuttering affects their child at school</a:t>
            </a:r>
          </a:p>
          <a:p>
            <a:pPr marL="1856742" lvl="2" indent="-618914" algn="l">
              <a:lnSpc>
                <a:spcPts val="6020"/>
              </a:lnSpc>
              <a:buFont typeface="Arial"/>
              <a:buChar char="⚬"/>
            </a:pPr>
            <a:r>
              <a:rPr lang="en-US" sz="4300" spc="-86" dirty="0">
                <a:solidFill>
                  <a:srgbClr val="3E2528"/>
                </a:solidFill>
                <a:latin typeface="Century Gothic" panose="020B0502020202020204" pitchFamily="34" charset="0"/>
                <a:ea typeface="Poppins"/>
                <a:cs typeface="Poppins"/>
                <a:sym typeface="Poppins"/>
              </a:rPr>
              <a:t>Ask about </a:t>
            </a:r>
            <a:r>
              <a:rPr lang="en-US" sz="4300" b="1" spc="-86" dirty="0">
                <a:solidFill>
                  <a:srgbClr val="3E2528"/>
                </a:solidFill>
                <a:latin typeface="Century Gothic" panose="020B0502020202020204" pitchFamily="34" charset="0"/>
                <a:ea typeface="Poppins Bold"/>
                <a:cs typeface="Poppins Bold"/>
                <a:sym typeface="Poppins Bold"/>
              </a:rPr>
              <a:t>specialized supports and resources</a:t>
            </a:r>
          </a:p>
          <a:p>
            <a:pPr algn="l">
              <a:lnSpc>
                <a:spcPts val="6299"/>
              </a:lnSpc>
            </a:pPr>
            <a:endParaRPr lang="en-US" sz="4300" b="1" spc="-86" dirty="0">
              <a:solidFill>
                <a:srgbClr val="3E2528"/>
              </a:solidFill>
              <a:latin typeface="Century Gothic" panose="020B0502020202020204" pitchFamily="34" charset="0"/>
              <a:ea typeface="Poppins Bold"/>
              <a:cs typeface="Poppins Bold"/>
              <a:sym typeface="Poppins Bold"/>
            </a:endParaRPr>
          </a:p>
          <a:p>
            <a:pPr marL="971550" lvl="1" indent="-485775" algn="l">
              <a:lnSpc>
                <a:spcPts val="6299"/>
              </a:lnSpc>
              <a:buFont typeface="Arial"/>
              <a:buChar char="•"/>
            </a:pPr>
            <a:r>
              <a:rPr lang="en-US" sz="4500" b="1" spc="-89" dirty="0">
                <a:solidFill>
                  <a:srgbClr val="3E2528"/>
                </a:solidFill>
                <a:latin typeface="Century Gothic" panose="020B0502020202020204" pitchFamily="34" charset="0"/>
                <a:ea typeface="Poppins Bold"/>
                <a:cs typeface="Poppins Bold"/>
                <a:sym typeface="Poppins Bold"/>
              </a:rPr>
              <a:t>Parents are equal members of the IEP team</a:t>
            </a:r>
            <a:r>
              <a:rPr lang="en-US" sz="4500" spc="-89" dirty="0">
                <a:solidFill>
                  <a:srgbClr val="3E2528"/>
                </a:solidFill>
                <a:latin typeface="Century Gothic" panose="020B0502020202020204" pitchFamily="34" charset="0"/>
                <a:ea typeface="Poppins"/>
                <a:cs typeface="Poppins"/>
                <a:sym typeface="Poppins"/>
              </a:rPr>
              <a:t>.</a:t>
            </a:r>
          </a:p>
          <a:p>
            <a:pPr algn="l">
              <a:lnSpc>
                <a:spcPts val="6299"/>
              </a:lnSpc>
            </a:pPr>
            <a:endParaRPr lang="en-US" sz="4500" spc="-89" dirty="0">
              <a:solidFill>
                <a:srgbClr val="3E2528"/>
              </a:solidFill>
              <a:latin typeface="Century Gothic" panose="020B0502020202020204" pitchFamily="34" charset="0"/>
              <a:ea typeface="Poppins"/>
              <a:cs typeface="Poppins"/>
              <a:sym typeface="Poppins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16221129" y="9374793"/>
            <a:ext cx="1841600" cy="798011"/>
          </a:xfrm>
          <a:custGeom>
            <a:avLst/>
            <a:gdLst/>
            <a:ahLst/>
            <a:cxnLst/>
            <a:rect l="l" t="t" r="r" b="b"/>
            <a:pathLst>
              <a:path w="1841600" h="798011">
                <a:moveTo>
                  <a:pt x="0" y="0"/>
                </a:moveTo>
                <a:lnTo>
                  <a:pt x="1841599" y="0"/>
                </a:lnTo>
                <a:lnTo>
                  <a:pt x="1841599" y="798011"/>
                </a:lnTo>
                <a:lnTo>
                  <a:pt x="0" y="79801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039" r="-480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TextBox 22"/>
          <p:cNvSpPr txBox="1"/>
          <p:nvPr/>
        </p:nvSpPr>
        <p:spPr>
          <a:xfrm>
            <a:off x="4777822" y="764606"/>
            <a:ext cx="8732351" cy="1056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  <a:spcBef>
                <a:spcPct val="0"/>
              </a:spcBef>
            </a:pPr>
            <a:r>
              <a:rPr lang="en-US" sz="6499" b="1" spc="-129" dirty="0">
                <a:solidFill>
                  <a:srgbClr val="060707"/>
                </a:solidFill>
                <a:latin typeface="Century Gothic" panose="020B0502020202020204" pitchFamily="34" charset="0"/>
                <a:ea typeface="Poppins Bold"/>
                <a:cs typeface="Poppins Bold"/>
                <a:sym typeface="Poppins Bold"/>
              </a:rPr>
              <a:t>Parent </a:t>
            </a:r>
            <a:r>
              <a:rPr lang="en-US" sz="6499" b="1" spc="-129" dirty="0" err="1">
                <a:solidFill>
                  <a:srgbClr val="060707"/>
                </a:solidFill>
                <a:latin typeface="Century Gothic" panose="020B0502020202020204" pitchFamily="34" charset="0"/>
                <a:ea typeface="Poppins Bold"/>
                <a:cs typeface="Poppins Bold"/>
                <a:sym typeface="Poppins Bold"/>
              </a:rPr>
              <a:t>Advocay</a:t>
            </a:r>
            <a:endParaRPr lang="en-US" sz="6499" b="1" spc="-129" dirty="0">
              <a:solidFill>
                <a:srgbClr val="060707"/>
              </a:solidFill>
              <a:latin typeface="Century Gothic" panose="020B0502020202020204" pitchFamily="34" charset="0"/>
              <a:ea typeface="Poppins Bold"/>
              <a:cs typeface="Poppins Bold"/>
              <a:sym typeface="Poppins Bold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DD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/>
          <p:cNvSpPr/>
          <p:nvPr/>
        </p:nvSpPr>
        <p:spPr>
          <a:xfrm>
            <a:off x="16221129" y="9374793"/>
            <a:ext cx="1841600" cy="798011"/>
          </a:xfrm>
          <a:custGeom>
            <a:avLst/>
            <a:gdLst/>
            <a:ahLst/>
            <a:cxnLst/>
            <a:rect l="l" t="t" r="r" b="b"/>
            <a:pathLst>
              <a:path w="1841600" h="798011">
                <a:moveTo>
                  <a:pt x="0" y="0"/>
                </a:moveTo>
                <a:lnTo>
                  <a:pt x="1841599" y="0"/>
                </a:lnTo>
                <a:lnTo>
                  <a:pt x="1841599" y="798011"/>
                </a:lnTo>
                <a:lnTo>
                  <a:pt x="0" y="79801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039" r="-480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425832" y="2959720"/>
            <a:ext cx="17436336" cy="1922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518"/>
              </a:lnSpc>
              <a:spcBef>
                <a:spcPct val="0"/>
              </a:spcBef>
            </a:pPr>
            <a:r>
              <a:rPr lang="en-US" sz="11798" spc="-235" dirty="0">
                <a:solidFill>
                  <a:srgbClr val="19405D"/>
                </a:solidFill>
                <a:latin typeface="Century Gothic" panose="020B0502020202020204" pitchFamily="34" charset="0"/>
                <a:ea typeface="Mochiy Pop P One"/>
                <a:cs typeface="Mochiy Pop P One"/>
                <a:sym typeface="Mochiy Pop P One"/>
              </a:rPr>
              <a:t>Why Awareness Matters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DD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386592" y="150493"/>
            <a:ext cx="9514813" cy="2534288"/>
            <a:chOff x="0" y="0"/>
            <a:chExt cx="2182331" cy="58126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82331" cy="581268"/>
            </a:xfrm>
            <a:custGeom>
              <a:avLst/>
              <a:gdLst/>
              <a:ahLst/>
              <a:cxnLst/>
              <a:rect l="l" t="t" r="r" b="b"/>
              <a:pathLst>
                <a:path w="2182331" h="581268">
                  <a:moveTo>
                    <a:pt x="41497" y="0"/>
                  </a:moveTo>
                  <a:lnTo>
                    <a:pt x="2140833" y="0"/>
                  </a:lnTo>
                  <a:cubicBezTo>
                    <a:pt x="2163752" y="0"/>
                    <a:pt x="2182331" y="18579"/>
                    <a:pt x="2182331" y="41497"/>
                  </a:cubicBezTo>
                  <a:lnTo>
                    <a:pt x="2182331" y="539771"/>
                  </a:lnTo>
                  <a:cubicBezTo>
                    <a:pt x="2182331" y="562689"/>
                    <a:pt x="2163752" y="581268"/>
                    <a:pt x="2140833" y="581268"/>
                  </a:cubicBezTo>
                  <a:lnTo>
                    <a:pt x="41497" y="581268"/>
                  </a:lnTo>
                  <a:cubicBezTo>
                    <a:pt x="18579" y="581268"/>
                    <a:pt x="0" y="562689"/>
                    <a:pt x="0" y="539771"/>
                  </a:cubicBezTo>
                  <a:lnTo>
                    <a:pt x="0" y="41497"/>
                  </a:lnTo>
                  <a:cubicBezTo>
                    <a:pt x="0" y="18579"/>
                    <a:pt x="18579" y="0"/>
                    <a:pt x="41497" y="0"/>
                  </a:cubicBezTo>
                  <a:close/>
                </a:path>
              </a:pathLst>
            </a:custGeom>
            <a:solidFill>
              <a:srgbClr val="FCF3E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182331" cy="6384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just">
                <a:lnSpc>
                  <a:spcPts val="2757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028699" y="3125099"/>
            <a:ext cx="16230600" cy="6235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71550" lvl="1" indent="-485775" algn="l">
              <a:lnSpc>
                <a:spcPts val="6299"/>
              </a:lnSpc>
              <a:buFont typeface="Arial"/>
              <a:buChar char="•"/>
            </a:pPr>
            <a:r>
              <a:rPr lang="en-US" sz="4500" spc="-89" dirty="0">
                <a:solidFill>
                  <a:srgbClr val="3E2528"/>
                </a:solidFill>
                <a:latin typeface="Century Gothic" panose="020B0502020202020204" pitchFamily="34" charset="0"/>
                <a:ea typeface="Poppins"/>
                <a:cs typeface="Poppins"/>
                <a:sym typeface="Poppins"/>
              </a:rPr>
              <a:t>Many professionals receive </a:t>
            </a:r>
            <a:r>
              <a:rPr lang="en-US" sz="4500" b="1" spc="-89" dirty="0">
                <a:solidFill>
                  <a:srgbClr val="3E2528"/>
                </a:solidFill>
                <a:latin typeface="Century Gothic" panose="020B0502020202020204" pitchFamily="34" charset="0"/>
                <a:ea typeface="Poppins Bold"/>
                <a:cs typeface="Poppins Bold"/>
                <a:sym typeface="Poppins Bold"/>
              </a:rPr>
              <a:t>limited training on stuttering</a:t>
            </a:r>
            <a:r>
              <a:rPr lang="en-US" sz="4500" spc="-89" dirty="0">
                <a:solidFill>
                  <a:srgbClr val="3E2528"/>
                </a:solidFill>
                <a:latin typeface="Century Gothic" panose="020B0502020202020204" pitchFamily="34" charset="0"/>
                <a:ea typeface="Poppins"/>
                <a:cs typeface="Poppins"/>
                <a:sym typeface="Poppins"/>
              </a:rPr>
              <a:t>.</a:t>
            </a:r>
          </a:p>
          <a:p>
            <a:pPr marL="971550" lvl="1" indent="-485775" algn="l">
              <a:lnSpc>
                <a:spcPts val="6299"/>
              </a:lnSpc>
              <a:buFont typeface="Arial"/>
              <a:buChar char="•"/>
            </a:pPr>
            <a:r>
              <a:rPr lang="en-US" sz="4500" spc="-89" dirty="0">
                <a:solidFill>
                  <a:srgbClr val="3E2528"/>
                </a:solidFill>
                <a:latin typeface="Century Gothic" panose="020B0502020202020204" pitchFamily="34" charset="0"/>
                <a:ea typeface="Poppins"/>
                <a:cs typeface="Poppins"/>
                <a:sym typeface="Poppins"/>
              </a:rPr>
              <a:t>Because of this:</a:t>
            </a:r>
          </a:p>
          <a:p>
            <a:pPr marL="1813563" lvl="2" indent="-604521" algn="l">
              <a:lnSpc>
                <a:spcPts val="5880"/>
              </a:lnSpc>
              <a:buFont typeface="Arial"/>
              <a:buChar char="⚬"/>
            </a:pPr>
            <a:r>
              <a:rPr lang="en-US" sz="4200" spc="-84" dirty="0">
                <a:solidFill>
                  <a:srgbClr val="3E2528"/>
                </a:solidFill>
                <a:latin typeface="Century Gothic" panose="020B0502020202020204" pitchFamily="34" charset="0"/>
                <a:ea typeface="Poppins"/>
                <a:cs typeface="Poppins"/>
                <a:sym typeface="Poppins"/>
              </a:rPr>
              <a:t>Students may be misunderstood</a:t>
            </a:r>
          </a:p>
          <a:p>
            <a:pPr marL="1813563" lvl="2" indent="-604521" algn="l">
              <a:lnSpc>
                <a:spcPts val="5880"/>
              </a:lnSpc>
              <a:buFont typeface="Arial"/>
              <a:buChar char="⚬"/>
            </a:pPr>
            <a:r>
              <a:rPr lang="en-US" sz="4200" spc="-84" dirty="0">
                <a:solidFill>
                  <a:srgbClr val="3E2528"/>
                </a:solidFill>
                <a:latin typeface="Century Gothic" panose="020B0502020202020204" pitchFamily="34" charset="0"/>
                <a:ea typeface="Poppins"/>
                <a:cs typeface="Poppins"/>
                <a:sym typeface="Poppins"/>
              </a:rPr>
              <a:t>Services may be limited</a:t>
            </a:r>
          </a:p>
          <a:p>
            <a:pPr marL="1813563" lvl="2" indent="-604521" algn="l">
              <a:lnSpc>
                <a:spcPts val="5880"/>
              </a:lnSpc>
              <a:buFont typeface="Arial"/>
              <a:buChar char="⚬"/>
            </a:pPr>
            <a:r>
              <a:rPr lang="en-US" sz="4200" spc="-84" dirty="0">
                <a:solidFill>
                  <a:srgbClr val="3E2528"/>
                </a:solidFill>
                <a:latin typeface="Century Gothic" panose="020B0502020202020204" pitchFamily="34" charset="0"/>
                <a:ea typeface="Poppins"/>
                <a:cs typeface="Poppins"/>
                <a:sym typeface="Poppins"/>
              </a:rPr>
              <a:t>Families may struggle to find support</a:t>
            </a:r>
          </a:p>
          <a:p>
            <a:pPr algn="l">
              <a:lnSpc>
                <a:spcPts val="6299"/>
              </a:lnSpc>
            </a:pPr>
            <a:endParaRPr lang="en-US" sz="4200" spc="-84" dirty="0">
              <a:solidFill>
                <a:srgbClr val="3E2528"/>
              </a:solidFill>
              <a:latin typeface="Century Gothic" panose="020B0502020202020204" pitchFamily="34" charset="0"/>
              <a:ea typeface="Poppins"/>
              <a:cs typeface="Poppins"/>
              <a:sym typeface="Poppins"/>
            </a:endParaRPr>
          </a:p>
          <a:p>
            <a:pPr marL="971550" lvl="1" indent="-485775" algn="l">
              <a:lnSpc>
                <a:spcPts val="6299"/>
              </a:lnSpc>
              <a:buFont typeface="Arial"/>
              <a:buChar char="•"/>
            </a:pPr>
            <a:r>
              <a:rPr lang="en-US" sz="4500" spc="-89" dirty="0">
                <a:solidFill>
                  <a:srgbClr val="3E2528"/>
                </a:solidFill>
                <a:latin typeface="Century Gothic" panose="020B0502020202020204" pitchFamily="34" charset="0"/>
                <a:ea typeface="Poppins"/>
                <a:cs typeface="Poppins"/>
                <a:sym typeface="Poppins"/>
              </a:rPr>
              <a:t>Advocacy and education help ensure students receive </a:t>
            </a:r>
            <a:r>
              <a:rPr lang="en-US" sz="4500" b="1" spc="-89" dirty="0">
                <a:solidFill>
                  <a:srgbClr val="3E2528"/>
                </a:solidFill>
                <a:latin typeface="Century Gothic" panose="020B0502020202020204" pitchFamily="34" charset="0"/>
                <a:ea typeface="Poppins Bold"/>
                <a:cs typeface="Poppins Bold"/>
                <a:sym typeface="Poppins Bold"/>
              </a:rPr>
              <a:t>appropriate support in school</a:t>
            </a:r>
            <a:r>
              <a:rPr lang="en-US" sz="4500" spc="-89" dirty="0">
                <a:solidFill>
                  <a:srgbClr val="3E2528"/>
                </a:solidFill>
                <a:latin typeface="Century Gothic" panose="020B0502020202020204" pitchFamily="34" charset="0"/>
                <a:ea typeface="Poppins"/>
                <a:cs typeface="Poppins"/>
                <a:sym typeface="Poppins"/>
              </a:rPr>
              <a:t>.</a:t>
            </a:r>
          </a:p>
        </p:txBody>
      </p:sp>
      <p:sp>
        <p:nvSpPr>
          <p:cNvPr id="15" name="Freeform 15"/>
          <p:cNvSpPr/>
          <p:nvPr/>
        </p:nvSpPr>
        <p:spPr>
          <a:xfrm>
            <a:off x="16221129" y="9374793"/>
            <a:ext cx="1841600" cy="798011"/>
          </a:xfrm>
          <a:custGeom>
            <a:avLst/>
            <a:gdLst/>
            <a:ahLst/>
            <a:cxnLst/>
            <a:rect l="l" t="t" r="r" b="b"/>
            <a:pathLst>
              <a:path w="1841600" h="798011">
                <a:moveTo>
                  <a:pt x="0" y="0"/>
                </a:moveTo>
                <a:lnTo>
                  <a:pt x="1841599" y="0"/>
                </a:lnTo>
                <a:lnTo>
                  <a:pt x="1841599" y="798011"/>
                </a:lnTo>
                <a:lnTo>
                  <a:pt x="0" y="79801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039" r="-480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TextBox 22"/>
          <p:cNvSpPr txBox="1"/>
          <p:nvPr/>
        </p:nvSpPr>
        <p:spPr>
          <a:xfrm>
            <a:off x="4777822" y="764606"/>
            <a:ext cx="8732351" cy="1056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  <a:spcBef>
                <a:spcPct val="0"/>
              </a:spcBef>
            </a:pPr>
            <a:r>
              <a:rPr lang="en-US" sz="6499" b="1" spc="-129" dirty="0">
                <a:solidFill>
                  <a:srgbClr val="060707"/>
                </a:solidFill>
                <a:latin typeface="Century Gothic" panose="020B0502020202020204" pitchFamily="34" charset="0"/>
                <a:ea typeface="Poppins Bold"/>
                <a:cs typeface="Poppins Bold"/>
                <a:sym typeface="Poppins Bold"/>
              </a:rPr>
              <a:t>Awareness</a:t>
            </a:r>
          </a:p>
        </p:txBody>
      </p:sp>
      <p:sp>
        <p:nvSpPr>
          <p:cNvPr id="31" name="TextBox 31"/>
          <p:cNvSpPr txBox="1"/>
          <p:nvPr/>
        </p:nvSpPr>
        <p:spPr>
          <a:xfrm rot="2191105">
            <a:off x="-2586705" y="9099134"/>
            <a:ext cx="6448006" cy="103609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757"/>
              </a:lnSpc>
            </a:pP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DD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/>
          <p:cNvSpPr/>
          <p:nvPr/>
        </p:nvSpPr>
        <p:spPr>
          <a:xfrm>
            <a:off x="16221129" y="9374793"/>
            <a:ext cx="1841600" cy="798011"/>
          </a:xfrm>
          <a:custGeom>
            <a:avLst/>
            <a:gdLst/>
            <a:ahLst/>
            <a:cxnLst/>
            <a:rect l="l" t="t" r="r" b="b"/>
            <a:pathLst>
              <a:path w="1841600" h="798011">
                <a:moveTo>
                  <a:pt x="0" y="0"/>
                </a:moveTo>
                <a:lnTo>
                  <a:pt x="1841599" y="0"/>
                </a:lnTo>
                <a:lnTo>
                  <a:pt x="1841599" y="798011"/>
                </a:lnTo>
                <a:lnTo>
                  <a:pt x="0" y="79801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039" r="-480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425832" y="2959720"/>
            <a:ext cx="17436336" cy="4129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518"/>
              </a:lnSpc>
              <a:spcBef>
                <a:spcPct val="0"/>
              </a:spcBef>
            </a:pPr>
            <a:r>
              <a:rPr lang="en-US" sz="11798" spc="-235" dirty="0">
                <a:solidFill>
                  <a:srgbClr val="19405D"/>
                </a:solidFill>
                <a:latin typeface="Century Gothic" panose="020B0502020202020204" pitchFamily="34" charset="0"/>
                <a:ea typeface="Mochiy Pop P One"/>
                <a:cs typeface="Mochiy Pop P One"/>
                <a:sym typeface="Mochiy Pop P One"/>
              </a:rPr>
              <a:t>Supporting Students Who Stutter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DD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386592" y="150493"/>
            <a:ext cx="9514813" cy="2534288"/>
            <a:chOff x="0" y="0"/>
            <a:chExt cx="2182331" cy="58126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82331" cy="581268"/>
            </a:xfrm>
            <a:custGeom>
              <a:avLst/>
              <a:gdLst/>
              <a:ahLst/>
              <a:cxnLst/>
              <a:rect l="l" t="t" r="r" b="b"/>
              <a:pathLst>
                <a:path w="2182331" h="581268">
                  <a:moveTo>
                    <a:pt x="41497" y="0"/>
                  </a:moveTo>
                  <a:lnTo>
                    <a:pt x="2140833" y="0"/>
                  </a:lnTo>
                  <a:cubicBezTo>
                    <a:pt x="2163752" y="0"/>
                    <a:pt x="2182331" y="18579"/>
                    <a:pt x="2182331" y="41497"/>
                  </a:cubicBezTo>
                  <a:lnTo>
                    <a:pt x="2182331" y="539771"/>
                  </a:lnTo>
                  <a:cubicBezTo>
                    <a:pt x="2182331" y="562689"/>
                    <a:pt x="2163752" y="581268"/>
                    <a:pt x="2140833" y="581268"/>
                  </a:cubicBezTo>
                  <a:lnTo>
                    <a:pt x="41497" y="581268"/>
                  </a:lnTo>
                  <a:cubicBezTo>
                    <a:pt x="18579" y="581268"/>
                    <a:pt x="0" y="562689"/>
                    <a:pt x="0" y="539771"/>
                  </a:cubicBezTo>
                  <a:lnTo>
                    <a:pt x="0" y="41497"/>
                  </a:lnTo>
                  <a:cubicBezTo>
                    <a:pt x="0" y="18579"/>
                    <a:pt x="18579" y="0"/>
                    <a:pt x="41497" y="0"/>
                  </a:cubicBezTo>
                  <a:close/>
                </a:path>
              </a:pathLst>
            </a:custGeom>
            <a:solidFill>
              <a:srgbClr val="FCF3E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182331" cy="6384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just">
                <a:lnSpc>
                  <a:spcPts val="2757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028699" y="3543300"/>
            <a:ext cx="16230600" cy="53373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71550" lvl="1" indent="-485775" algn="l">
              <a:lnSpc>
                <a:spcPts val="6299"/>
              </a:lnSpc>
              <a:buFont typeface="Arial"/>
              <a:buChar char="•"/>
            </a:pPr>
            <a:r>
              <a:rPr lang="en-US" sz="4500" spc="-89" dirty="0">
                <a:solidFill>
                  <a:srgbClr val="3E2528"/>
                </a:solidFill>
                <a:latin typeface="Century Gothic" panose="020B0502020202020204" pitchFamily="34" charset="0"/>
                <a:ea typeface="Poppins"/>
                <a:cs typeface="Poppins"/>
                <a:sym typeface="Poppins"/>
              </a:rPr>
              <a:t>Helpful classroom strategies include:</a:t>
            </a:r>
          </a:p>
          <a:p>
            <a:pPr marL="1943100" lvl="2" indent="-647700" algn="l">
              <a:lnSpc>
                <a:spcPts val="6299"/>
              </a:lnSpc>
              <a:buFont typeface="Arial"/>
              <a:buChar char="⚬"/>
            </a:pPr>
            <a:r>
              <a:rPr lang="en-US" sz="4500" spc="-89" dirty="0">
                <a:solidFill>
                  <a:srgbClr val="3E2528"/>
                </a:solidFill>
                <a:latin typeface="Century Gothic" panose="020B0502020202020204" pitchFamily="34" charset="0"/>
                <a:ea typeface="Poppins"/>
                <a:cs typeface="Poppins"/>
                <a:sym typeface="Poppins"/>
              </a:rPr>
              <a:t> Allowing extra speaking time</a:t>
            </a:r>
          </a:p>
          <a:p>
            <a:pPr marL="2720345" lvl="3" indent="-680086" algn="l">
              <a:lnSpc>
                <a:spcPts val="5880"/>
              </a:lnSpc>
              <a:buFont typeface="Arial"/>
              <a:buChar char="￭"/>
            </a:pPr>
            <a:r>
              <a:rPr lang="en-US" sz="4200" spc="-84" dirty="0">
                <a:solidFill>
                  <a:srgbClr val="3E2528"/>
                </a:solidFill>
                <a:latin typeface="Century Gothic" panose="020B0502020202020204" pitchFamily="34" charset="0"/>
                <a:ea typeface="Poppins"/>
                <a:cs typeface="Poppins"/>
                <a:sym typeface="Poppins"/>
              </a:rPr>
              <a:t>Avoiding finishing sentences for the student</a:t>
            </a:r>
          </a:p>
          <a:p>
            <a:pPr marL="2720345" lvl="3" indent="-680086" algn="l">
              <a:lnSpc>
                <a:spcPts val="5880"/>
              </a:lnSpc>
              <a:buFont typeface="Arial"/>
              <a:buChar char="￭"/>
            </a:pPr>
            <a:r>
              <a:rPr lang="en-US" sz="4200" spc="-84" dirty="0">
                <a:solidFill>
                  <a:srgbClr val="3E2528"/>
                </a:solidFill>
                <a:latin typeface="Century Gothic" panose="020B0502020202020204" pitchFamily="34" charset="0"/>
                <a:ea typeface="Poppins"/>
                <a:cs typeface="Poppins"/>
                <a:sym typeface="Poppins"/>
              </a:rPr>
              <a:t>Encouraging participation without pressure</a:t>
            </a:r>
          </a:p>
          <a:p>
            <a:pPr marL="2720345" lvl="3" indent="-680086" algn="l">
              <a:lnSpc>
                <a:spcPts val="5880"/>
              </a:lnSpc>
              <a:buFont typeface="Arial"/>
              <a:buChar char="￭"/>
            </a:pPr>
            <a:r>
              <a:rPr lang="en-US" sz="4200" spc="-84" dirty="0">
                <a:solidFill>
                  <a:srgbClr val="3E2528"/>
                </a:solidFill>
                <a:latin typeface="Century Gothic" panose="020B0502020202020204" pitchFamily="34" charset="0"/>
                <a:ea typeface="Poppins"/>
                <a:cs typeface="Poppins"/>
                <a:sym typeface="Poppins"/>
              </a:rPr>
              <a:t>Providing a supportive communication environment</a:t>
            </a:r>
          </a:p>
          <a:p>
            <a:pPr algn="l">
              <a:lnSpc>
                <a:spcPts val="5600"/>
              </a:lnSpc>
            </a:pPr>
            <a:endParaRPr lang="en-US" sz="4200" spc="-84" dirty="0">
              <a:solidFill>
                <a:srgbClr val="3E2528"/>
              </a:solidFill>
              <a:latin typeface="Century Gothic" panose="020B0502020202020204" pitchFamily="34" charset="0"/>
              <a:ea typeface="Poppins"/>
              <a:cs typeface="Poppins"/>
              <a:sym typeface="Poppins"/>
            </a:endParaRPr>
          </a:p>
          <a:p>
            <a:pPr marL="971550" lvl="1" indent="-485775" algn="l">
              <a:lnSpc>
                <a:spcPts val="6299"/>
              </a:lnSpc>
              <a:buFont typeface="Arial"/>
              <a:buChar char="•"/>
            </a:pPr>
            <a:r>
              <a:rPr lang="en-US" sz="4500" spc="-89" dirty="0">
                <a:solidFill>
                  <a:srgbClr val="3E2528"/>
                </a:solidFill>
                <a:latin typeface="Century Gothic" panose="020B0502020202020204" pitchFamily="34" charset="0"/>
                <a:ea typeface="Poppins"/>
                <a:cs typeface="Poppins"/>
                <a:sym typeface="Poppins"/>
              </a:rPr>
              <a:t>The goal is </a:t>
            </a:r>
            <a:r>
              <a:rPr lang="en-US" sz="4500" b="1" spc="-89" dirty="0">
                <a:solidFill>
                  <a:srgbClr val="3E2528"/>
                </a:solidFill>
                <a:latin typeface="Century Gothic" panose="020B0502020202020204" pitchFamily="34" charset="0"/>
                <a:ea typeface="Poppins Bold"/>
                <a:cs typeface="Poppins Bold"/>
                <a:sym typeface="Poppins Bold"/>
              </a:rPr>
              <a:t>confidence, communication, and inclusion</a:t>
            </a:r>
            <a:r>
              <a:rPr lang="en-US" sz="4500" spc="-89" dirty="0">
                <a:solidFill>
                  <a:srgbClr val="3E2528"/>
                </a:solidFill>
                <a:latin typeface="Century Gothic" panose="020B0502020202020204" pitchFamily="34" charset="0"/>
                <a:ea typeface="Poppins"/>
                <a:cs typeface="Poppins"/>
                <a:sym typeface="Poppins"/>
              </a:rPr>
              <a:t>.</a:t>
            </a:r>
          </a:p>
        </p:txBody>
      </p:sp>
      <p:sp>
        <p:nvSpPr>
          <p:cNvPr id="15" name="Freeform 15"/>
          <p:cNvSpPr/>
          <p:nvPr/>
        </p:nvSpPr>
        <p:spPr>
          <a:xfrm>
            <a:off x="16221129" y="9374793"/>
            <a:ext cx="1841600" cy="798011"/>
          </a:xfrm>
          <a:custGeom>
            <a:avLst/>
            <a:gdLst/>
            <a:ahLst/>
            <a:cxnLst/>
            <a:rect l="l" t="t" r="r" b="b"/>
            <a:pathLst>
              <a:path w="1841600" h="798011">
                <a:moveTo>
                  <a:pt x="0" y="0"/>
                </a:moveTo>
                <a:lnTo>
                  <a:pt x="1841599" y="0"/>
                </a:lnTo>
                <a:lnTo>
                  <a:pt x="1841599" y="798011"/>
                </a:lnTo>
                <a:lnTo>
                  <a:pt x="0" y="79801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039" r="-480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TextBox 22"/>
          <p:cNvSpPr txBox="1"/>
          <p:nvPr/>
        </p:nvSpPr>
        <p:spPr>
          <a:xfrm>
            <a:off x="4777822" y="764606"/>
            <a:ext cx="8732351" cy="1056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  <a:spcBef>
                <a:spcPct val="0"/>
              </a:spcBef>
            </a:pPr>
            <a:r>
              <a:rPr lang="en-US" sz="6499" b="1" spc="-129" dirty="0">
                <a:solidFill>
                  <a:srgbClr val="060707"/>
                </a:solidFill>
                <a:latin typeface="Century Gothic" panose="020B0502020202020204" pitchFamily="34" charset="0"/>
                <a:ea typeface="Poppins Bold"/>
                <a:cs typeface="Poppins Bold"/>
                <a:sym typeface="Poppins Bold"/>
              </a:rPr>
              <a:t>Support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DD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16221129" y="9374793"/>
            <a:ext cx="1841600" cy="798011"/>
          </a:xfrm>
          <a:custGeom>
            <a:avLst/>
            <a:gdLst/>
            <a:ahLst/>
            <a:cxnLst/>
            <a:rect l="l" t="t" r="r" b="b"/>
            <a:pathLst>
              <a:path w="1841600" h="798011">
                <a:moveTo>
                  <a:pt x="0" y="0"/>
                </a:moveTo>
                <a:lnTo>
                  <a:pt x="1841599" y="0"/>
                </a:lnTo>
                <a:lnTo>
                  <a:pt x="1841599" y="798011"/>
                </a:lnTo>
                <a:lnTo>
                  <a:pt x="0" y="79801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039" r="-480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425832" y="4007470"/>
            <a:ext cx="17436336" cy="1922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518"/>
              </a:lnSpc>
              <a:spcBef>
                <a:spcPct val="0"/>
              </a:spcBef>
            </a:pPr>
            <a:r>
              <a:rPr lang="en-US" sz="11798" spc="-235" dirty="0">
                <a:solidFill>
                  <a:srgbClr val="19405D"/>
                </a:solidFill>
                <a:latin typeface="Century Gothic" panose="020B0502020202020204" pitchFamily="34" charset="0"/>
                <a:ea typeface="Mochiy Pop P One"/>
                <a:cs typeface="Mochiy Pop P One"/>
                <a:sym typeface="Mochiy Pop P One"/>
              </a:rPr>
              <a:t>Key Takeaways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DD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386592" y="150493"/>
            <a:ext cx="9514813" cy="2534288"/>
            <a:chOff x="0" y="0"/>
            <a:chExt cx="2182331" cy="58126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82331" cy="581268"/>
            </a:xfrm>
            <a:custGeom>
              <a:avLst/>
              <a:gdLst/>
              <a:ahLst/>
              <a:cxnLst/>
              <a:rect l="l" t="t" r="r" b="b"/>
              <a:pathLst>
                <a:path w="2182331" h="581268">
                  <a:moveTo>
                    <a:pt x="41497" y="0"/>
                  </a:moveTo>
                  <a:lnTo>
                    <a:pt x="2140833" y="0"/>
                  </a:lnTo>
                  <a:cubicBezTo>
                    <a:pt x="2163752" y="0"/>
                    <a:pt x="2182331" y="18579"/>
                    <a:pt x="2182331" y="41497"/>
                  </a:cubicBezTo>
                  <a:lnTo>
                    <a:pt x="2182331" y="539771"/>
                  </a:lnTo>
                  <a:cubicBezTo>
                    <a:pt x="2182331" y="562689"/>
                    <a:pt x="2163752" y="581268"/>
                    <a:pt x="2140833" y="581268"/>
                  </a:cubicBezTo>
                  <a:lnTo>
                    <a:pt x="41497" y="581268"/>
                  </a:lnTo>
                  <a:cubicBezTo>
                    <a:pt x="18579" y="581268"/>
                    <a:pt x="0" y="562689"/>
                    <a:pt x="0" y="539771"/>
                  </a:cubicBezTo>
                  <a:lnTo>
                    <a:pt x="0" y="41497"/>
                  </a:lnTo>
                  <a:cubicBezTo>
                    <a:pt x="0" y="18579"/>
                    <a:pt x="18579" y="0"/>
                    <a:pt x="41497" y="0"/>
                  </a:cubicBezTo>
                  <a:close/>
                </a:path>
              </a:pathLst>
            </a:custGeom>
            <a:solidFill>
              <a:srgbClr val="FCF3E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182331" cy="6384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just">
                <a:lnSpc>
                  <a:spcPts val="2757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028699" y="2874518"/>
            <a:ext cx="16230600" cy="6863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28371" lvl="1" indent="-464186" algn="l">
              <a:lnSpc>
                <a:spcPts val="6020"/>
              </a:lnSpc>
              <a:buFont typeface="Arial"/>
              <a:buChar char="•"/>
            </a:pPr>
            <a:r>
              <a:rPr lang="en-US" sz="4300" spc="-86" dirty="0">
                <a:solidFill>
                  <a:srgbClr val="3E2528"/>
                </a:solidFill>
                <a:latin typeface="Century Gothic" panose="020B0502020202020204" pitchFamily="34" charset="0"/>
                <a:ea typeface="Poppins"/>
                <a:cs typeface="Poppins"/>
                <a:sym typeface="Poppins"/>
              </a:rPr>
              <a:t>Low incidence disabilities affect a small percentage of students.</a:t>
            </a:r>
          </a:p>
          <a:p>
            <a:pPr marL="928371" lvl="1" indent="-464186" algn="l">
              <a:lnSpc>
                <a:spcPts val="6020"/>
              </a:lnSpc>
              <a:buFont typeface="Arial"/>
              <a:buChar char="•"/>
            </a:pPr>
            <a:r>
              <a:rPr lang="en-US" sz="4300" spc="-86" dirty="0">
                <a:solidFill>
                  <a:srgbClr val="3E2528"/>
                </a:solidFill>
                <a:latin typeface="Century Gothic" panose="020B0502020202020204" pitchFamily="34" charset="0"/>
                <a:ea typeface="Poppins"/>
                <a:cs typeface="Poppins"/>
                <a:sym typeface="Poppins"/>
              </a:rPr>
              <a:t>Schools receive additional funding to support these students.</a:t>
            </a:r>
          </a:p>
          <a:p>
            <a:pPr marL="928371" lvl="1" indent="-464186" algn="l">
              <a:lnSpc>
                <a:spcPts val="6020"/>
              </a:lnSpc>
              <a:buFont typeface="Arial"/>
              <a:buChar char="•"/>
            </a:pPr>
            <a:r>
              <a:rPr lang="en-US" sz="4300" spc="-86" dirty="0">
                <a:solidFill>
                  <a:srgbClr val="3E2528"/>
                </a:solidFill>
                <a:latin typeface="Century Gothic" panose="020B0502020202020204" pitchFamily="34" charset="0"/>
                <a:ea typeface="Poppins"/>
                <a:cs typeface="Poppins"/>
                <a:sym typeface="Poppins"/>
              </a:rPr>
              <a:t>Stuttering can significantly impact communication and learning.</a:t>
            </a:r>
          </a:p>
          <a:p>
            <a:pPr marL="928371" lvl="1" indent="-464186" algn="l">
              <a:lnSpc>
                <a:spcPts val="6020"/>
              </a:lnSpc>
              <a:buFont typeface="Arial"/>
              <a:buChar char="•"/>
            </a:pPr>
            <a:r>
              <a:rPr lang="en-US" sz="4300" spc="-86" dirty="0">
                <a:solidFill>
                  <a:srgbClr val="3E2528"/>
                </a:solidFill>
                <a:latin typeface="Century Gothic" panose="020B0502020202020204" pitchFamily="34" charset="0"/>
                <a:ea typeface="Poppins"/>
                <a:cs typeface="Poppins"/>
                <a:sym typeface="Poppins"/>
              </a:rPr>
              <a:t>Parents can advocate for support through evaluations and IEPs.</a:t>
            </a:r>
          </a:p>
          <a:p>
            <a:pPr marL="928371" lvl="1" indent="-464186" algn="l">
              <a:lnSpc>
                <a:spcPts val="6020"/>
              </a:lnSpc>
              <a:buFont typeface="Arial"/>
              <a:buChar char="•"/>
            </a:pPr>
            <a:r>
              <a:rPr lang="en-US" sz="4300" spc="-86" dirty="0">
                <a:solidFill>
                  <a:srgbClr val="3E2528"/>
                </a:solidFill>
                <a:latin typeface="Century Gothic" panose="020B0502020202020204" pitchFamily="34" charset="0"/>
                <a:ea typeface="Poppins"/>
                <a:cs typeface="Poppins"/>
                <a:sym typeface="Poppins"/>
              </a:rPr>
              <a:t>Collaboration between families and schools is essential.</a:t>
            </a:r>
          </a:p>
        </p:txBody>
      </p:sp>
      <p:sp>
        <p:nvSpPr>
          <p:cNvPr id="15" name="Freeform 15"/>
          <p:cNvSpPr/>
          <p:nvPr/>
        </p:nvSpPr>
        <p:spPr>
          <a:xfrm>
            <a:off x="16221129" y="9374793"/>
            <a:ext cx="1841600" cy="798011"/>
          </a:xfrm>
          <a:custGeom>
            <a:avLst/>
            <a:gdLst/>
            <a:ahLst/>
            <a:cxnLst/>
            <a:rect l="l" t="t" r="r" b="b"/>
            <a:pathLst>
              <a:path w="1841600" h="798011">
                <a:moveTo>
                  <a:pt x="0" y="0"/>
                </a:moveTo>
                <a:lnTo>
                  <a:pt x="1841599" y="0"/>
                </a:lnTo>
                <a:lnTo>
                  <a:pt x="1841599" y="798011"/>
                </a:lnTo>
                <a:lnTo>
                  <a:pt x="0" y="79801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039" r="-480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TextBox 19"/>
          <p:cNvSpPr txBox="1"/>
          <p:nvPr/>
        </p:nvSpPr>
        <p:spPr>
          <a:xfrm>
            <a:off x="4777822" y="764606"/>
            <a:ext cx="8732351" cy="1056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  <a:spcBef>
                <a:spcPct val="0"/>
              </a:spcBef>
            </a:pPr>
            <a:r>
              <a:rPr lang="en-US" sz="6499" b="1" spc="-129" dirty="0">
                <a:solidFill>
                  <a:srgbClr val="060707"/>
                </a:solidFill>
                <a:latin typeface="Century Gothic" panose="020B0502020202020204" pitchFamily="34" charset="0"/>
                <a:ea typeface="Poppins Bold"/>
                <a:cs typeface="Poppins Bold"/>
                <a:sym typeface="Poppins Bold"/>
              </a:rPr>
              <a:t>Takeaways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DD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16221129" y="9374793"/>
            <a:ext cx="1841600" cy="798011"/>
          </a:xfrm>
          <a:custGeom>
            <a:avLst/>
            <a:gdLst/>
            <a:ahLst/>
            <a:cxnLst/>
            <a:rect l="l" t="t" r="r" b="b"/>
            <a:pathLst>
              <a:path w="1841600" h="798011">
                <a:moveTo>
                  <a:pt x="0" y="0"/>
                </a:moveTo>
                <a:lnTo>
                  <a:pt x="1841599" y="0"/>
                </a:lnTo>
                <a:lnTo>
                  <a:pt x="1841599" y="798011"/>
                </a:lnTo>
                <a:lnTo>
                  <a:pt x="0" y="79801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039" r="-480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425832" y="3253098"/>
            <a:ext cx="17436336" cy="3542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518"/>
              </a:lnSpc>
            </a:pPr>
            <a:r>
              <a:rPr lang="en-US" sz="11798" spc="-235" dirty="0">
                <a:solidFill>
                  <a:srgbClr val="19405D"/>
                </a:solidFill>
                <a:latin typeface="Century Gothic" panose="020B0502020202020204" pitchFamily="34" charset="0"/>
                <a:ea typeface="Mochiy Pop P One"/>
                <a:cs typeface="Mochiy Pop P One"/>
                <a:sym typeface="Mochiy Pop P One"/>
              </a:rPr>
              <a:t>Thank You</a:t>
            </a:r>
          </a:p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-79" dirty="0">
                <a:solidFill>
                  <a:srgbClr val="19405D"/>
                </a:solidFill>
                <a:latin typeface="Century Gothic" panose="020B0502020202020204" pitchFamily="34" charset="0"/>
                <a:ea typeface="Mochiy Pop P One"/>
                <a:cs typeface="Mochiy Pop P One"/>
                <a:sym typeface="Mochiy Pop P One"/>
              </a:rPr>
              <a:t>Every student deserves the opportunity to communicate, participate, and succeed in school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DD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777823" y="195501"/>
            <a:ext cx="8732351" cy="2145197"/>
            <a:chOff x="0" y="0"/>
            <a:chExt cx="2182331" cy="58126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82331" cy="581268"/>
            </a:xfrm>
            <a:custGeom>
              <a:avLst/>
              <a:gdLst/>
              <a:ahLst/>
              <a:cxnLst/>
              <a:rect l="l" t="t" r="r" b="b"/>
              <a:pathLst>
                <a:path w="2182331" h="581268">
                  <a:moveTo>
                    <a:pt x="41497" y="0"/>
                  </a:moveTo>
                  <a:lnTo>
                    <a:pt x="2140833" y="0"/>
                  </a:lnTo>
                  <a:cubicBezTo>
                    <a:pt x="2163752" y="0"/>
                    <a:pt x="2182331" y="18579"/>
                    <a:pt x="2182331" y="41497"/>
                  </a:cubicBezTo>
                  <a:lnTo>
                    <a:pt x="2182331" y="539771"/>
                  </a:lnTo>
                  <a:cubicBezTo>
                    <a:pt x="2182331" y="562689"/>
                    <a:pt x="2163752" y="581268"/>
                    <a:pt x="2140833" y="581268"/>
                  </a:cubicBezTo>
                  <a:lnTo>
                    <a:pt x="41497" y="581268"/>
                  </a:lnTo>
                  <a:cubicBezTo>
                    <a:pt x="18579" y="581268"/>
                    <a:pt x="0" y="562689"/>
                    <a:pt x="0" y="539771"/>
                  </a:cubicBezTo>
                  <a:lnTo>
                    <a:pt x="0" y="41497"/>
                  </a:lnTo>
                  <a:cubicBezTo>
                    <a:pt x="0" y="18579"/>
                    <a:pt x="18579" y="0"/>
                    <a:pt x="41497" y="0"/>
                  </a:cubicBezTo>
                  <a:close/>
                </a:path>
              </a:pathLst>
            </a:custGeom>
            <a:solidFill>
              <a:srgbClr val="FCF3E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182331" cy="6384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just">
                <a:lnSpc>
                  <a:spcPts val="2757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698" y="2551613"/>
            <a:ext cx="16230600" cy="646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71537" lvl="1" indent="-485769" algn="l">
              <a:lnSpc>
                <a:spcPts val="6299"/>
              </a:lnSpc>
              <a:buFont typeface="Arial"/>
              <a:buChar char="•"/>
            </a:pPr>
            <a:r>
              <a:rPr lang="en-US" sz="4499" spc="-89" dirty="0">
                <a:solidFill>
                  <a:srgbClr val="3E2528"/>
                </a:solidFill>
                <a:latin typeface="Century Gothic" panose="020B0502020202020204" pitchFamily="34" charset="0"/>
                <a:ea typeface="Poppins"/>
                <a:cs typeface="Poppins"/>
                <a:sym typeface="Poppins"/>
              </a:rPr>
              <a:t>A </a:t>
            </a:r>
            <a:r>
              <a:rPr lang="en-US" sz="4499" b="1" spc="-89" dirty="0">
                <a:solidFill>
                  <a:srgbClr val="3E2528"/>
                </a:solidFill>
                <a:latin typeface="Century Gothic" panose="020B0502020202020204" pitchFamily="34" charset="0"/>
                <a:ea typeface="Poppins Bold"/>
                <a:cs typeface="Poppins Bold"/>
                <a:sym typeface="Poppins Bold"/>
              </a:rPr>
              <a:t>Low Incidence Disability (LID)</a:t>
            </a:r>
            <a:r>
              <a:rPr lang="en-US" sz="4499" spc="-89" dirty="0">
                <a:solidFill>
                  <a:srgbClr val="3E2528"/>
                </a:solidFill>
                <a:latin typeface="Century Gothic" panose="020B0502020202020204" pitchFamily="34" charset="0"/>
                <a:ea typeface="Poppins"/>
                <a:cs typeface="Poppins"/>
                <a:sym typeface="Poppins"/>
              </a:rPr>
              <a:t> is a disability that occurs in </a:t>
            </a:r>
            <a:r>
              <a:rPr lang="en-US" sz="4499" b="1" spc="-89" dirty="0">
                <a:solidFill>
                  <a:srgbClr val="3E2528"/>
                </a:solidFill>
                <a:latin typeface="Century Gothic" panose="020B0502020202020204" pitchFamily="34" charset="0"/>
                <a:ea typeface="Poppins Bold"/>
                <a:cs typeface="Poppins Bold"/>
                <a:sym typeface="Poppins Bold"/>
              </a:rPr>
              <a:t>very small numbers within the school population</a:t>
            </a:r>
            <a:r>
              <a:rPr lang="en-US" sz="4499" spc="-89" dirty="0">
                <a:solidFill>
                  <a:srgbClr val="3E2528"/>
                </a:solidFill>
                <a:latin typeface="Century Gothic" panose="020B0502020202020204" pitchFamily="34" charset="0"/>
                <a:ea typeface="Poppins"/>
                <a:cs typeface="Poppins"/>
                <a:sym typeface="Poppins"/>
              </a:rPr>
              <a:t>.</a:t>
            </a:r>
          </a:p>
          <a:p>
            <a:pPr marL="1813537" lvl="2" indent="-604512" algn="l">
              <a:lnSpc>
                <a:spcPts val="5879"/>
              </a:lnSpc>
              <a:buFont typeface="Arial"/>
              <a:buChar char="⚬"/>
            </a:pPr>
            <a:r>
              <a:rPr lang="en-US" sz="4199" spc="-83" dirty="0">
                <a:solidFill>
                  <a:srgbClr val="3E2528"/>
                </a:solidFill>
                <a:latin typeface="Century Gothic" panose="020B0502020202020204" pitchFamily="34" charset="0"/>
                <a:ea typeface="Poppins"/>
                <a:cs typeface="Poppins"/>
                <a:sym typeface="Poppins"/>
              </a:rPr>
              <a:t>Schools and districts receive </a:t>
            </a:r>
            <a:r>
              <a:rPr lang="en-US" sz="4199" b="1" spc="-83" dirty="0">
                <a:solidFill>
                  <a:srgbClr val="3E2528"/>
                </a:solidFill>
                <a:latin typeface="Century Gothic" panose="020B0502020202020204" pitchFamily="34" charset="0"/>
                <a:ea typeface="Poppins Bold"/>
                <a:cs typeface="Poppins Bold"/>
                <a:sym typeface="Poppins Bold"/>
              </a:rPr>
              <a:t>additional funding</a:t>
            </a:r>
            <a:r>
              <a:rPr lang="en-US" sz="4199" spc="-83" dirty="0">
                <a:solidFill>
                  <a:srgbClr val="3E2528"/>
                </a:solidFill>
                <a:latin typeface="Century Gothic" panose="020B0502020202020204" pitchFamily="34" charset="0"/>
                <a:ea typeface="Poppins"/>
                <a:cs typeface="Poppins"/>
                <a:sym typeface="Poppins"/>
              </a:rPr>
              <a:t> to support students with these disabilities.</a:t>
            </a:r>
          </a:p>
          <a:p>
            <a:pPr marL="2461232" lvl="3" indent="-615308" algn="l">
              <a:lnSpc>
                <a:spcPts val="5319"/>
              </a:lnSpc>
              <a:buFont typeface="Arial"/>
              <a:buChar char="￭"/>
            </a:pPr>
            <a:r>
              <a:rPr lang="en-US" sz="3799" spc="-75" dirty="0">
                <a:solidFill>
                  <a:srgbClr val="3E2528"/>
                </a:solidFill>
                <a:latin typeface="Century Gothic" panose="020B0502020202020204" pitchFamily="34" charset="0"/>
                <a:ea typeface="Poppins"/>
                <a:cs typeface="Poppins"/>
                <a:sym typeface="Poppins"/>
              </a:rPr>
              <a:t>These supports may include:</a:t>
            </a:r>
          </a:p>
          <a:p>
            <a:pPr marL="3281643" lvl="4" indent="-656329" algn="l">
              <a:lnSpc>
                <a:spcPts val="5319"/>
              </a:lnSpc>
              <a:buFont typeface="Arial"/>
              <a:buChar char="•"/>
            </a:pPr>
            <a:r>
              <a:rPr lang="en-US" sz="3799" spc="-75" dirty="0">
                <a:solidFill>
                  <a:srgbClr val="3E2528"/>
                </a:solidFill>
                <a:latin typeface="Century Gothic" panose="020B0502020202020204" pitchFamily="34" charset="0"/>
                <a:ea typeface="Poppins"/>
                <a:cs typeface="Poppins"/>
                <a:sym typeface="Poppins"/>
              </a:rPr>
              <a:t>Specialized instruction</a:t>
            </a:r>
          </a:p>
          <a:p>
            <a:pPr marL="3281643" lvl="4" indent="-656329" algn="l">
              <a:lnSpc>
                <a:spcPts val="5319"/>
              </a:lnSpc>
              <a:buFont typeface="Arial"/>
              <a:buChar char="•"/>
            </a:pPr>
            <a:r>
              <a:rPr lang="en-US" sz="3799" spc="-75" dirty="0">
                <a:solidFill>
                  <a:srgbClr val="3E2528"/>
                </a:solidFill>
                <a:latin typeface="Century Gothic" panose="020B0502020202020204" pitchFamily="34" charset="0"/>
                <a:ea typeface="Poppins"/>
                <a:cs typeface="Poppins"/>
                <a:sym typeface="Poppins"/>
              </a:rPr>
              <a:t>Assistive technology</a:t>
            </a:r>
          </a:p>
          <a:p>
            <a:pPr marL="3281643" lvl="4" indent="-656329" algn="l">
              <a:lnSpc>
                <a:spcPts val="5319"/>
              </a:lnSpc>
              <a:buFont typeface="Arial"/>
              <a:buChar char="•"/>
            </a:pPr>
            <a:r>
              <a:rPr lang="en-US" sz="3799" spc="-75" dirty="0">
                <a:solidFill>
                  <a:srgbClr val="3E2528"/>
                </a:solidFill>
                <a:latin typeface="Century Gothic" panose="020B0502020202020204" pitchFamily="34" charset="0"/>
                <a:ea typeface="Poppins"/>
                <a:cs typeface="Poppins"/>
                <a:sym typeface="Poppins"/>
              </a:rPr>
              <a:t>Specialized services</a:t>
            </a:r>
          </a:p>
          <a:p>
            <a:pPr marL="3281643" lvl="4" indent="-656329" algn="l">
              <a:lnSpc>
                <a:spcPts val="5319"/>
              </a:lnSpc>
              <a:buFont typeface="Arial"/>
              <a:buChar char="•"/>
            </a:pPr>
            <a:r>
              <a:rPr lang="en-US" sz="3799" spc="-75" dirty="0">
                <a:solidFill>
                  <a:srgbClr val="3E2528"/>
                </a:solidFill>
                <a:latin typeface="Century Gothic" panose="020B0502020202020204" pitchFamily="34" charset="0"/>
                <a:ea typeface="Poppins"/>
                <a:cs typeface="Poppins"/>
                <a:sym typeface="Poppins"/>
              </a:rPr>
              <a:t>Additional staff support</a:t>
            </a:r>
          </a:p>
        </p:txBody>
      </p:sp>
      <p:sp>
        <p:nvSpPr>
          <p:cNvPr id="6" name="Freeform 6"/>
          <p:cNvSpPr/>
          <p:nvPr/>
        </p:nvSpPr>
        <p:spPr>
          <a:xfrm>
            <a:off x="16221129" y="9374793"/>
            <a:ext cx="1841600" cy="798011"/>
          </a:xfrm>
          <a:custGeom>
            <a:avLst/>
            <a:gdLst/>
            <a:ahLst/>
            <a:cxnLst/>
            <a:rect l="l" t="t" r="r" b="b"/>
            <a:pathLst>
              <a:path w="1841600" h="798011">
                <a:moveTo>
                  <a:pt x="0" y="0"/>
                </a:moveTo>
                <a:lnTo>
                  <a:pt x="1841599" y="0"/>
                </a:lnTo>
                <a:lnTo>
                  <a:pt x="1841599" y="798011"/>
                </a:lnTo>
                <a:lnTo>
                  <a:pt x="0" y="79801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039" r="-480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TextBox 16"/>
          <p:cNvSpPr txBox="1"/>
          <p:nvPr/>
        </p:nvSpPr>
        <p:spPr>
          <a:xfrm>
            <a:off x="4777823" y="794223"/>
            <a:ext cx="8732351" cy="906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  <a:spcBef>
                <a:spcPct val="0"/>
              </a:spcBef>
            </a:pPr>
            <a:r>
              <a:rPr lang="en-US" sz="5600" b="1" spc="-112" dirty="0">
                <a:solidFill>
                  <a:srgbClr val="060707"/>
                </a:solidFill>
                <a:latin typeface="Century Gothic" panose="020B0502020202020204" pitchFamily="34" charset="0"/>
                <a:ea typeface="Poppins Bold"/>
                <a:cs typeface="Poppins Bold"/>
                <a:sym typeface="Poppins Bold"/>
              </a:rPr>
              <a:t>Low Incidence </a:t>
            </a:r>
            <a:r>
              <a:rPr lang="en-US" sz="5600" b="1" spc="-112" dirty="0" err="1">
                <a:solidFill>
                  <a:srgbClr val="060707"/>
                </a:solidFill>
                <a:latin typeface="Century Gothic" panose="020B0502020202020204" pitchFamily="34" charset="0"/>
                <a:ea typeface="Poppins Bold"/>
                <a:cs typeface="Poppins Bold"/>
                <a:sym typeface="Poppins Bold"/>
              </a:rPr>
              <a:t>Disabilty</a:t>
            </a:r>
            <a:endParaRPr lang="en-US" sz="5600" b="1" spc="-112" dirty="0">
              <a:solidFill>
                <a:srgbClr val="060707"/>
              </a:solidFill>
              <a:latin typeface="Century Gothic" panose="020B0502020202020204" pitchFamily="34" charset="0"/>
              <a:ea typeface="Poppins Bold"/>
              <a:cs typeface="Poppins Bold"/>
              <a:sym typeface="Poppins 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DD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221129" y="9374793"/>
            <a:ext cx="1841600" cy="798011"/>
          </a:xfrm>
          <a:custGeom>
            <a:avLst/>
            <a:gdLst/>
            <a:ahLst/>
            <a:cxnLst/>
            <a:rect l="l" t="t" r="r" b="b"/>
            <a:pathLst>
              <a:path w="1841600" h="798011">
                <a:moveTo>
                  <a:pt x="0" y="0"/>
                </a:moveTo>
                <a:lnTo>
                  <a:pt x="1841599" y="0"/>
                </a:lnTo>
                <a:lnTo>
                  <a:pt x="1841599" y="798011"/>
                </a:lnTo>
                <a:lnTo>
                  <a:pt x="0" y="79801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039" r="-480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425832" y="2959720"/>
            <a:ext cx="17436336" cy="4129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518"/>
              </a:lnSpc>
              <a:spcBef>
                <a:spcPct val="0"/>
              </a:spcBef>
            </a:pPr>
            <a:r>
              <a:rPr lang="en-US" sz="11798" spc="-235" dirty="0">
                <a:solidFill>
                  <a:srgbClr val="19405D"/>
                </a:solidFill>
                <a:latin typeface="Century Gothic" panose="020B0502020202020204" pitchFamily="34" charset="0"/>
                <a:ea typeface="Mochiy Pop P One"/>
                <a:cs typeface="Mochiy Pop P One"/>
                <a:sym typeface="Mochiy Pop P One"/>
              </a:rPr>
              <a:t>Why Low Incidence Funding Exists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DD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777824" y="342900"/>
            <a:ext cx="9123581" cy="2191388"/>
            <a:chOff x="0" y="0"/>
            <a:chExt cx="2182331" cy="58126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82331" cy="581268"/>
            </a:xfrm>
            <a:custGeom>
              <a:avLst/>
              <a:gdLst/>
              <a:ahLst/>
              <a:cxnLst/>
              <a:rect l="l" t="t" r="r" b="b"/>
              <a:pathLst>
                <a:path w="2182331" h="581268">
                  <a:moveTo>
                    <a:pt x="41497" y="0"/>
                  </a:moveTo>
                  <a:lnTo>
                    <a:pt x="2140833" y="0"/>
                  </a:lnTo>
                  <a:cubicBezTo>
                    <a:pt x="2163752" y="0"/>
                    <a:pt x="2182331" y="18579"/>
                    <a:pt x="2182331" y="41497"/>
                  </a:cubicBezTo>
                  <a:lnTo>
                    <a:pt x="2182331" y="539771"/>
                  </a:lnTo>
                  <a:cubicBezTo>
                    <a:pt x="2182331" y="562689"/>
                    <a:pt x="2163752" y="581268"/>
                    <a:pt x="2140833" y="581268"/>
                  </a:cubicBezTo>
                  <a:lnTo>
                    <a:pt x="41497" y="581268"/>
                  </a:lnTo>
                  <a:cubicBezTo>
                    <a:pt x="18579" y="581268"/>
                    <a:pt x="0" y="562689"/>
                    <a:pt x="0" y="539771"/>
                  </a:cubicBezTo>
                  <a:lnTo>
                    <a:pt x="0" y="41497"/>
                  </a:lnTo>
                  <a:cubicBezTo>
                    <a:pt x="0" y="18579"/>
                    <a:pt x="18579" y="0"/>
                    <a:pt x="41497" y="0"/>
                  </a:cubicBezTo>
                  <a:close/>
                </a:path>
              </a:pathLst>
            </a:custGeom>
            <a:solidFill>
              <a:srgbClr val="FCF3E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182331" cy="6384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just">
                <a:lnSpc>
                  <a:spcPts val="2757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63868" y="2619368"/>
            <a:ext cx="16230600" cy="6781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71537" lvl="1" indent="-485769" algn="l">
              <a:lnSpc>
                <a:spcPts val="6299"/>
              </a:lnSpc>
              <a:buFont typeface="Arial"/>
              <a:buChar char="•"/>
            </a:pPr>
            <a:r>
              <a:rPr lang="en-US" sz="4499" spc="-89" dirty="0">
                <a:solidFill>
                  <a:srgbClr val="3E2528"/>
                </a:solidFill>
                <a:latin typeface="Century Gothic" panose="020B0502020202020204" pitchFamily="34" charset="0"/>
                <a:ea typeface="Poppins"/>
                <a:cs typeface="Poppins"/>
                <a:sym typeface="Poppins"/>
              </a:rPr>
              <a:t>Low Incidence disabilities often require:</a:t>
            </a:r>
          </a:p>
          <a:p>
            <a:pPr marL="1727179" lvl="2" indent="-575726" algn="l">
              <a:lnSpc>
                <a:spcPts val="5599"/>
              </a:lnSpc>
              <a:buFont typeface="Arial"/>
              <a:buChar char="⚬"/>
            </a:pPr>
            <a:r>
              <a:rPr lang="en-US" sz="3999" spc="-79" dirty="0">
                <a:solidFill>
                  <a:srgbClr val="3E2528"/>
                </a:solidFill>
                <a:latin typeface="Century Gothic" panose="020B0502020202020204" pitchFamily="34" charset="0"/>
                <a:ea typeface="Poppins"/>
                <a:cs typeface="Poppins"/>
                <a:sym typeface="Poppins"/>
              </a:rPr>
              <a:t> Specialized equipment</a:t>
            </a:r>
          </a:p>
          <a:p>
            <a:pPr marL="1727179" lvl="2" indent="-575726" algn="l">
              <a:lnSpc>
                <a:spcPts val="5599"/>
              </a:lnSpc>
              <a:buFont typeface="Arial"/>
              <a:buChar char="⚬"/>
            </a:pPr>
            <a:r>
              <a:rPr lang="en-US" sz="3999" spc="-79" dirty="0">
                <a:solidFill>
                  <a:srgbClr val="3E2528"/>
                </a:solidFill>
                <a:latin typeface="Century Gothic" panose="020B0502020202020204" pitchFamily="34" charset="0"/>
                <a:ea typeface="Poppins"/>
                <a:cs typeface="Poppins"/>
                <a:sym typeface="Poppins"/>
              </a:rPr>
              <a:t> Unique educational supports</a:t>
            </a:r>
          </a:p>
          <a:p>
            <a:pPr marL="1727179" lvl="2" indent="-575726" algn="l">
              <a:lnSpc>
                <a:spcPts val="5599"/>
              </a:lnSpc>
              <a:buFont typeface="Arial"/>
              <a:buChar char="⚬"/>
            </a:pPr>
            <a:r>
              <a:rPr lang="en-US" sz="3999" spc="-79" dirty="0">
                <a:solidFill>
                  <a:srgbClr val="3E2528"/>
                </a:solidFill>
                <a:latin typeface="Century Gothic" panose="020B0502020202020204" pitchFamily="34" charset="0"/>
                <a:ea typeface="Poppins"/>
                <a:cs typeface="Poppins"/>
                <a:sym typeface="Poppins"/>
              </a:rPr>
              <a:t> Assistive technology</a:t>
            </a:r>
          </a:p>
          <a:p>
            <a:pPr marL="1727179" lvl="2" indent="-575726" algn="l">
              <a:lnSpc>
                <a:spcPts val="5599"/>
              </a:lnSpc>
              <a:buFont typeface="Arial"/>
              <a:buChar char="⚬"/>
            </a:pPr>
            <a:r>
              <a:rPr lang="en-US" sz="3999" spc="-79" dirty="0">
                <a:solidFill>
                  <a:srgbClr val="3E2528"/>
                </a:solidFill>
                <a:latin typeface="Century Gothic" panose="020B0502020202020204" pitchFamily="34" charset="0"/>
                <a:ea typeface="Poppins"/>
                <a:cs typeface="Poppins"/>
                <a:sym typeface="Poppins"/>
              </a:rPr>
              <a:t> Specialized training for staff</a:t>
            </a:r>
          </a:p>
          <a:p>
            <a:pPr algn="l">
              <a:lnSpc>
                <a:spcPts val="6299"/>
              </a:lnSpc>
            </a:pPr>
            <a:endParaRPr lang="en-US" sz="3999" spc="-79" dirty="0">
              <a:solidFill>
                <a:srgbClr val="3E2528"/>
              </a:solidFill>
              <a:latin typeface="Century Gothic" panose="020B0502020202020204" pitchFamily="34" charset="0"/>
              <a:ea typeface="Poppins"/>
              <a:cs typeface="Poppins"/>
              <a:sym typeface="Poppins"/>
            </a:endParaRPr>
          </a:p>
          <a:p>
            <a:pPr marL="971537" lvl="1" indent="-485769" algn="l">
              <a:lnSpc>
                <a:spcPts val="6299"/>
              </a:lnSpc>
              <a:buFont typeface="Arial"/>
              <a:buChar char="•"/>
            </a:pPr>
            <a:r>
              <a:rPr lang="en-US" sz="4499" spc="-89" dirty="0">
                <a:solidFill>
                  <a:srgbClr val="3E2528"/>
                </a:solidFill>
                <a:latin typeface="Century Gothic" panose="020B0502020202020204" pitchFamily="34" charset="0"/>
                <a:ea typeface="Poppins"/>
                <a:cs typeface="Poppins"/>
                <a:sym typeface="Poppins"/>
              </a:rPr>
              <a:t>Because these supports can be expensive, </a:t>
            </a:r>
            <a:r>
              <a:rPr lang="en-US" sz="4499" b="1" spc="-89" dirty="0">
                <a:solidFill>
                  <a:srgbClr val="3E2528"/>
                </a:solidFill>
                <a:latin typeface="Century Gothic" panose="020B0502020202020204" pitchFamily="34" charset="0"/>
                <a:ea typeface="Poppins Bold"/>
                <a:cs typeface="Poppins Bold"/>
                <a:sym typeface="Poppins Bold"/>
              </a:rPr>
              <a:t>states provide additional funding to school districts</a:t>
            </a:r>
            <a:r>
              <a:rPr lang="en-US" sz="4499" spc="-89" dirty="0">
                <a:solidFill>
                  <a:srgbClr val="3E2528"/>
                </a:solidFill>
                <a:latin typeface="Century Gothic" panose="020B0502020202020204" pitchFamily="34" charset="0"/>
                <a:ea typeface="Poppins"/>
                <a:cs typeface="Poppins"/>
                <a:sym typeface="Poppins"/>
              </a:rPr>
              <a:t> to ensure students receive appropriate services.</a:t>
            </a:r>
          </a:p>
        </p:txBody>
      </p:sp>
      <p:sp>
        <p:nvSpPr>
          <p:cNvPr id="6" name="Freeform 6"/>
          <p:cNvSpPr/>
          <p:nvPr/>
        </p:nvSpPr>
        <p:spPr>
          <a:xfrm>
            <a:off x="16221129" y="9374793"/>
            <a:ext cx="1841600" cy="798011"/>
          </a:xfrm>
          <a:custGeom>
            <a:avLst/>
            <a:gdLst/>
            <a:ahLst/>
            <a:cxnLst/>
            <a:rect l="l" t="t" r="r" b="b"/>
            <a:pathLst>
              <a:path w="1841600" h="798011">
                <a:moveTo>
                  <a:pt x="0" y="0"/>
                </a:moveTo>
                <a:lnTo>
                  <a:pt x="1841599" y="0"/>
                </a:lnTo>
                <a:lnTo>
                  <a:pt x="1841599" y="798011"/>
                </a:lnTo>
                <a:lnTo>
                  <a:pt x="0" y="79801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039" r="-480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TextBox 16"/>
          <p:cNvSpPr txBox="1"/>
          <p:nvPr/>
        </p:nvSpPr>
        <p:spPr>
          <a:xfrm>
            <a:off x="4812993" y="985232"/>
            <a:ext cx="8732351" cy="906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  <a:spcBef>
                <a:spcPct val="0"/>
              </a:spcBef>
            </a:pPr>
            <a:r>
              <a:rPr lang="en-US" sz="5600" b="1" spc="-112" dirty="0">
                <a:solidFill>
                  <a:srgbClr val="060707"/>
                </a:solidFill>
                <a:latin typeface="Century Gothic" panose="020B0502020202020204" pitchFamily="34" charset="0"/>
                <a:ea typeface="Poppins Bold"/>
                <a:cs typeface="Poppins Bold"/>
                <a:sym typeface="Poppins Bold"/>
              </a:rPr>
              <a:t>Low Incidence Funding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DD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221129" y="9374793"/>
            <a:ext cx="1841600" cy="798011"/>
          </a:xfrm>
          <a:custGeom>
            <a:avLst/>
            <a:gdLst/>
            <a:ahLst/>
            <a:cxnLst/>
            <a:rect l="l" t="t" r="r" b="b"/>
            <a:pathLst>
              <a:path w="1841600" h="798011">
                <a:moveTo>
                  <a:pt x="0" y="0"/>
                </a:moveTo>
                <a:lnTo>
                  <a:pt x="1841599" y="0"/>
                </a:lnTo>
                <a:lnTo>
                  <a:pt x="1841599" y="798011"/>
                </a:lnTo>
                <a:lnTo>
                  <a:pt x="0" y="79801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039" r="-480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425832" y="1911970"/>
            <a:ext cx="17436336" cy="6224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518"/>
              </a:lnSpc>
            </a:pPr>
            <a:r>
              <a:rPr lang="en-US" sz="11798" spc="-235" dirty="0">
                <a:solidFill>
                  <a:srgbClr val="19405D"/>
                </a:solidFill>
                <a:latin typeface="Century Gothic" panose="020B0502020202020204" pitchFamily="34" charset="0"/>
                <a:ea typeface="Mochiy Pop P One"/>
                <a:cs typeface="Mochiy Pop P One"/>
                <a:sym typeface="Mochiy Pop P One"/>
              </a:rPr>
              <a:t>Examples of </a:t>
            </a:r>
          </a:p>
          <a:p>
            <a:pPr algn="ctr">
              <a:lnSpc>
                <a:spcPts val="16518"/>
              </a:lnSpc>
              <a:spcBef>
                <a:spcPct val="0"/>
              </a:spcBef>
            </a:pPr>
            <a:r>
              <a:rPr lang="en-US" sz="11798" spc="-235" dirty="0">
                <a:solidFill>
                  <a:srgbClr val="19405D"/>
                </a:solidFill>
                <a:latin typeface="Century Gothic" panose="020B0502020202020204" pitchFamily="34" charset="0"/>
                <a:ea typeface="Mochiy Pop P One"/>
                <a:cs typeface="Mochiy Pop P One"/>
                <a:sym typeface="Mochiy Pop P One"/>
              </a:rPr>
              <a:t>Low Incidence Disabilities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DD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386592" y="266700"/>
            <a:ext cx="9514813" cy="2267588"/>
            <a:chOff x="0" y="0"/>
            <a:chExt cx="2182331" cy="58126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82331" cy="581268"/>
            </a:xfrm>
            <a:custGeom>
              <a:avLst/>
              <a:gdLst/>
              <a:ahLst/>
              <a:cxnLst/>
              <a:rect l="l" t="t" r="r" b="b"/>
              <a:pathLst>
                <a:path w="2182331" h="581268">
                  <a:moveTo>
                    <a:pt x="41497" y="0"/>
                  </a:moveTo>
                  <a:lnTo>
                    <a:pt x="2140833" y="0"/>
                  </a:lnTo>
                  <a:cubicBezTo>
                    <a:pt x="2163752" y="0"/>
                    <a:pt x="2182331" y="18579"/>
                    <a:pt x="2182331" y="41497"/>
                  </a:cubicBezTo>
                  <a:lnTo>
                    <a:pt x="2182331" y="539771"/>
                  </a:lnTo>
                  <a:cubicBezTo>
                    <a:pt x="2182331" y="562689"/>
                    <a:pt x="2163752" y="581268"/>
                    <a:pt x="2140833" y="581268"/>
                  </a:cubicBezTo>
                  <a:lnTo>
                    <a:pt x="41497" y="581268"/>
                  </a:lnTo>
                  <a:cubicBezTo>
                    <a:pt x="18579" y="581268"/>
                    <a:pt x="0" y="562689"/>
                    <a:pt x="0" y="539771"/>
                  </a:cubicBezTo>
                  <a:lnTo>
                    <a:pt x="0" y="41497"/>
                  </a:lnTo>
                  <a:cubicBezTo>
                    <a:pt x="0" y="18579"/>
                    <a:pt x="18579" y="0"/>
                    <a:pt x="41497" y="0"/>
                  </a:cubicBezTo>
                  <a:close/>
                </a:path>
              </a:pathLst>
            </a:custGeom>
            <a:solidFill>
              <a:srgbClr val="FCF3E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182331" cy="6384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just">
                <a:lnSpc>
                  <a:spcPts val="2757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697" y="2661196"/>
            <a:ext cx="16230600" cy="75116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71537" lvl="1" indent="-485769" algn="l">
              <a:lnSpc>
                <a:spcPts val="6299"/>
              </a:lnSpc>
              <a:buFont typeface="Arial"/>
              <a:buChar char="•"/>
            </a:pPr>
            <a:r>
              <a:rPr lang="en-US" sz="4499" spc="-89" dirty="0">
                <a:solidFill>
                  <a:srgbClr val="3E2528"/>
                </a:solidFill>
                <a:latin typeface="Century Gothic" panose="020B0502020202020204" pitchFamily="34" charset="0"/>
                <a:ea typeface="Poppins"/>
                <a:cs typeface="Poppins"/>
                <a:sym typeface="Poppins"/>
              </a:rPr>
              <a:t>Examples may include:</a:t>
            </a:r>
          </a:p>
          <a:p>
            <a:pPr marL="1727179" lvl="2" indent="-575726" algn="l">
              <a:lnSpc>
                <a:spcPts val="5599"/>
              </a:lnSpc>
              <a:buFont typeface="Arial"/>
              <a:buChar char="⚬"/>
            </a:pPr>
            <a:r>
              <a:rPr lang="en-US" sz="3999" spc="-79" dirty="0">
                <a:solidFill>
                  <a:srgbClr val="3E2528"/>
                </a:solidFill>
                <a:latin typeface="Century Gothic" panose="020B0502020202020204" pitchFamily="34" charset="0"/>
                <a:ea typeface="Poppins"/>
                <a:cs typeface="Poppins"/>
                <a:sym typeface="Poppins"/>
              </a:rPr>
              <a:t>Deafness</a:t>
            </a:r>
          </a:p>
          <a:p>
            <a:pPr marL="1727179" lvl="2" indent="-575726" algn="l">
              <a:lnSpc>
                <a:spcPts val="5599"/>
              </a:lnSpc>
              <a:buFont typeface="Arial"/>
              <a:buChar char="⚬"/>
            </a:pPr>
            <a:r>
              <a:rPr lang="en-US" sz="3999" spc="-79" dirty="0">
                <a:solidFill>
                  <a:srgbClr val="3E2528"/>
                </a:solidFill>
                <a:latin typeface="Century Gothic" panose="020B0502020202020204" pitchFamily="34" charset="0"/>
                <a:ea typeface="Poppins"/>
                <a:cs typeface="Poppins"/>
                <a:sym typeface="Poppins"/>
              </a:rPr>
              <a:t>Blindness / Visual Impairments</a:t>
            </a:r>
          </a:p>
          <a:p>
            <a:pPr marL="1727179" lvl="2" indent="-575726" algn="l">
              <a:lnSpc>
                <a:spcPts val="5599"/>
              </a:lnSpc>
              <a:buFont typeface="Arial"/>
              <a:buChar char="⚬"/>
            </a:pPr>
            <a:r>
              <a:rPr lang="en-US" sz="3999" spc="-79" dirty="0">
                <a:solidFill>
                  <a:srgbClr val="3E2528"/>
                </a:solidFill>
                <a:latin typeface="Century Gothic" panose="020B0502020202020204" pitchFamily="34" charset="0"/>
                <a:ea typeface="Poppins"/>
                <a:cs typeface="Poppins"/>
                <a:sym typeface="Poppins"/>
              </a:rPr>
              <a:t>Orthopedic Impairments</a:t>
            </a:r>
          </a:p>
          <a:p>
            <a:pPr marL="1727179" lvl="2" indent="-575726" algn="l">
              <a:lnSpc>
                <a:spcPts val="5599"/>
              </a:lnSpc>
              <a:buFont typeface="Arial"/>
              <a:buChar char="⚬"/>
            </a:pPr>
            <a:r>
              <a:rPr lang="en-US" sz="3999" spc="-79" dirty="0">
                <a:solidFill>
                  <a:srgbClr val="3E2528"/>
                </a:solidFill>
                <a:latin typeface="Century Gothic" panose="020B0502020202020204" pitchFamily="34" charset="0"/>
                <a:ea typeface="Poppins"/>
                <a:cs typeface="Poppins"/>
                <a:sym typeface="Poppins"/>
              </a:rPr>
              <a:t>Traumatic Brain Injury (TBI)</a:t>
            </a:r>
          </a:p>
          <a:p>
            <a:pPr marL="1727179" lvl="2" indent="-575726" algn="l">
              <a:lnSpc>
                <a:spcPts val="5599"/>
              </a:lnSpc>
              <a:buFont typeface="Arial"/>
              <a:buChar char="⚬"/>
            </a:pPr>
            <a:r>
              <a:rPr lang="en-US" sz="3999" spc="-79" dirty="0">
                <a:solidFill>
                  <a:srgbClr val="3E2528"/>
                </a:solidFill>
                <a:latin typeface="Century Gothic" panose="020B0502020202020204" pitchFamily="34" charset="0"/>
                <a:ea typeface="Poppins"/>
                <a:cs typeface="Poppins"/>
                <a:sym typeface="Poppins"/>
              </a:rPr>
              <a:t>Significant Speech Disorders</a:t>
            </a:r>
          </a:p>
          <a:p>
            <a:pPr algn="l">
              <a:lnSpc>
                <a:spcPts val="5599"/>
              </a:lnSpc>
            </a:pPr>
            <a:endParaRPr lang="en-US" sz="3999" spc="-79" dirty="0">
              <a:solidFill>
                <a:srgbClr val="3E2528"/>
              </a:solidFill>
              <a:latin typeface="Century Gothic" panose="020B0502020202020204" pitchFamily="34" charset="0"/>
              <a:ea typeface="Poppins"/>
              <a:cs typeface="Poppins"/>
              <a:sym typeface="Poppins"/>
            </a:endParaRPr>
          </a:p>
          <a:p>
            <a:pPr marL="971537" lvl="1" indent="-485769" algn="l">
              <a:lnSpc>
                <a:spcPts val="6299"/>
              </a:lnSpc>
              <a:buFont typeface="Arial"/>
              <a:buChar char="•"/>
            </a:pPr>
            <a:r>
              <a:rPr lang="en-US" sz="4499" spc="-89" dirty="0">
                <a:solidFill>
                  <a:srgbClr val="3E2528"/>
                </a:solidFill>
                <a:latin typeface="Century Gothic" panose="020B0502020202020204" pitchFamily="34" charset="0"/>
                <a:ea typeface="Poppins"/>
                <a:cs typeface="Poppins"/>
                <a:sym typeface="Poppins"/>
              </a:rPr>
              <a:t>These disabilities occur in </a:t>
            </a:r>
            <a:r>
              <a:rPr lang="en-US" sz="4499" b="1" spc="-89" dirty="0">
                <a:solidFill>
                  <a:srgbClr val="3E2528"/>
                </a:solidFill>
                <a:latin typeface="Century Gothic" panose="020B0502020202020204" pitchFamily="34" charset="0"/>
                <a:ea typeface="Poppins Bold"/>
                <a:cs typeface="Poppins Bold"/>
                <a:sym typeface="Poppins Bold"/>
              </a:rPr>
              <a:t>small percentages of the student population</a:t>
            </a:r>
            <a:r>
              <a:rPr lang="en-US" sz="4499" spc="-89" dirty="0">
                <a:solidFill>
                  <a:srgbClr val="3E2528"/>
                </a:solidFill>
                <a:latin typeface="Century Gothic" panose="020B0502020202020204" pitchFamily="34" charset="0"/>
                <a:ea typeface="Poppins"/>
                <a:cs typeface="Poppins"/>
                <a:sym typeface="Poppins"/>
              </a:rPr>
              <a:t>, which is why they are classified as </a:t>
            </a:r>
            <a:r>
              <a:rPr lang="en-US" sz="4499" b="1" spc="-89" dirty="0">
                <a:solidFill>
                  <a:srgbClr val="3E2528"/>
                </a:solidFill>
                <a:latin typeface="Century Gothic" panose="020B0502020202020204" pitchFamily="34" charset="0"/>
                <a:ea typeface="Poppins Bold"/>
                <a:cs typeface="Poppins Bold"/>
                <a:sym typeface="Poppins Bold"/>
              </a:rPr>
              <a:t>low incidence</a:t>
            </a:r>
            <a:r>
              <a:rPr lang="en-US" sz="4499" spc="-89" dirty="0">
                <a:solidFill>
                  <a:srgbClr val="3E2528"/>
                </a:solidFill>
                <a:latin typeface="Century Gothic" panose="020B0502020202020204" pitchFamily="34" charset="0"/>
                <a:ea typeface="Poppins"/>
                <a:cs typeface="Poppins"/>
                <a:sym typeface="Poppins"/>
              </a:rPr>
              <a:t>.</a:t>
            </a:r>
          </a:p>
        </p:txBody>
      </p:sp>
      <p:sp>
        <p:nvSpPr>
          <p:cNvPr id="6" name="Freeform 6"/>
          <p:cNvSpPr/>
          <p:nvPr/>
        </p:nvSpPr>
        <p:spPr>
          <a:xfrm>
            <a:off x="16221129" y="9374793"/>
            <a:ext cx="1841600" cy="798011"/>
          </a:xfrm>
          <a:custGeom>
            <a:avLst/>
            <a:gdLst/>
            <a:ahLst/>
            <a:cxnLst/>
            <a:rect l="l" t="t" r="r" b="b"/>
            <a:pathLst>
              <a:path w="1841600" h="798011">
                <a:moveTo>
                  <a:pt x="0" y="0"/>
                </a:moveTo>
                <a:lnTo>
                  <a:pt x="1841599" y="0"/>
                </a:lnTo>
                <a:lnTo>
                  <a:pt x="1841599" y="798011"/>
                </a:lnTo>
                <a:lnTo>
                  <a:pt x="0" y="79801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039" r="-480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TextBox 16"/>
          <p:cNvSpPr txBox="1"/>
          <p:nvPr/>
        </p:nvSpPr>
        <p:spPr>
          <a:xfrm>
            <a:off x="4777822" y="959540"/>
            <a:ext cx="8732351" cy="8819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60"/>
              </a:lnSpc>
              <a:spcBef>
                <a:spcPct val="0"/>
              </a:spcBef>
            </a:pPr>
            <a:r>
              <a:rPr lang="en-US" sz="5400" b="1" spc="-108" dirty="0">
                <a:solidFill>
                  <a:srgbClr val="060707"/>
                </a:solidFill>
                <a:latin typeface="Century Gothic" panose="020B0502020202020204" pitchFamily="34" charset="0"/>
                <a:ea typeface="Poppins Bold"/>
                <a:cs typeface="Poppins Bold"/>
                <a:sym typeface="Poppins Bold"/>
              </a:rPr>
              <a:t>Low Incidence Disabilities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DD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221129" y="9374793"/>
            <a:ext cx="1841600" cy="798011"/>
          </a:xfrm>
          <a:custGeom>
            <a:avLst/>
            <a:gdLst/>
            <a:ahLst/>
            <a:cxnLst/>
            <a:rect l="l" t="t" r="r" b="b"/>
            <a:pathLst>
              <a:path w="1841600" h="798011">
                <a:moveTo>
                  <a:pt x="0" y="0"/>
                </a:moveTo>
                <a:lnTo>
                  <a:pt x="1841599" y="0"/>
                </a:lnTo>
                <a:lnTo>
                  <a:pt x="1841599" y="798011"/>
                </a:lnTo>
                <a:lnTo>
                  <a:pt x="0" y="79801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039" r="-480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425832" y="2959720"/>
            <a:ext cx="17436336" cy="4129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518"/>
              </a:lnSpc>
            </a:pPr>
            <a:r>
              <a:rPr lang="en-US" sz="11798" spc="-235" dirty="0">
                <a:solidFill>
                  <a:srgbClr val="19405D"/>
                </a:solidFill>
                <a:latin typeface="Century Gothic" panose="020B0502020202020204" pitchFamily="34" charset="0"/>
                <a:ea typeface="Mochiy Pop P One"/>
                <a:cs typeface="Mochiy Pop P One"/>
                <a:sym typeface="Mochiy Pop P One"/>
              </a:rPr>
              <a:t>What is </a:t>
            </a:r>
          </a:p>
          <a:p>
            <a:pPr algn="ctr">
              <a:lnSpc>
                <a:spcPts val="16518"/>
              </a:lnSpc>
              <a:spcBef>
                <a:spcPct val="0"/>
              </a:spcBef>
            </a:pPr>
            <a:r>
              <a:rPr lang="en-US" sz="11798" spc="-235" dirty="0">
                <a:solidFill>
                  <a:srgbClr val="19405D"/>
                </a:solidFill>
                <a:latin typeface="Century Gothic" panose="020B0502020202020204" pitchFamily="34" charset="0"/>
                <a:ea typeface="Mochiy Pop P One"/>
                <a:cs typeface="Mochiy Pop P One"/>
                <a:sym typeface="Mochiy Pop P One"/>
              </a:rPr>
              <a:t>Stuttering?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DD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388367" y="225416"/>
            <a:ext cx="9514813" cy="2074735"/>
            <a:chOff x="0" y="0"/>
            <a:chExt cx="2182331" cy="58126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82331" cy="581268"/>
            </a:xfrm>
            <a:custGeom>
              <a:avLst/>
              <a:gdLst/>
              <a:ahLst/>
              <a:cxnLst/>
              <a:rect l="l" t="t" r="r" b="b"/>
              <a:pathLst>
                <a:path w="2182331" h="581268">
                  <a:moveTo>
                    <a:pt x="41497" y="0"/>
                  </a:moveTo>
                  <a:lnTo>
                    <a:pt x="2140833" y="0"/>
                  </a:lnTo>
                  <a:cubicBezTo>
                    <a:pt x="2163752" y="0"/>
                    <a:pt x="2182331" y="18579"/>
                    <a:pt x="2182331" y="41497"/>
                  </a:cubicBezTo>
                  <a:lnTo>
                    <a:pt x="2182331" y="539771"/>
                  </a:lnTo>
                  <a:cubicBezTo>
                    <a:pt x="2182331" y="562689"/>
                    <a:pt x="2163752" y="581268"/>
                    <a:pt x="2140833" y="581268"/>
                  </a:cubicBezTo>
                  <a:lnTo>
                    <a:pt x="41497" y="581268"/>
                  </a:lnTo>
                  <a:cubicBezTo>
                    <a:pt x="18579" y="581268"/>
                    <a:pt x="0" y="562689"/>
                    <a:pt x="0" y="539771"/>
                  </a:cubicBezTo>
                  <a:lnTo>
                    <a:pt x="0" y="41497"/>
                  </a:lnTo>
                  <a:cubicBezTo>
                    <a:pt x="0" y="18579"/>
                    <a:pt x="18579" y="0"/>
                    <a:pt x="41497" y="0"/>
                  </a:cubicBezTo>
                  <a:close/>
                </a:path>
              </a:pathLst>
            </a:custGeom>
            <a:solidFill>
              <a:srgbClr val="FCF3E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182331" cy="6384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just">
                <a:lnSpc>
                  <a:spcPts val="2757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6221129" y="9374793"/>
            <a:ext cx="1841600" cy="798011"/>
          </a:xfrm>
          <a:custGeom>
            <a:avLst/>
            <a:gdLst/>
            <a:ahLst/>
            <a:cxnLst/>
            <a:rect l="l" t="t" r="r" b="b"/>
            <a:pathLst>
              <a:path w="1841600" h="798011">
                <a:moveTo>
                  <a:pt x="0" y="0"/>
                </a:moveTo>
                <a:lnTo>
                  <a:pt x="1841599" y="0"/>
                </a:lnTo>
                <a:lnTo>
                  <a:pt x="1841599" y="798011"/>
                </a:lnTo>
                <a:lnTo>
                  <a:pt x="0" y="79801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039" r="-4807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1" name="Group 21"/>
          <p:cNvGrpSpPr/>
          <p:nvPr/>
        </p:nvGrpSpPr>
        <p:grpSpPr>
          <a:xfrm>
            <a:off x="2943074" y="4283799"/>
            <a:ext cx="6200926" cy="1127660"/>
            <a:chOff x="0" y="0"/>
            <a:chExt cx="1036290" cy="188453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036290" cy="188453"/>
            </a:xfrm>
            <a:custGeom>
              <a:avLst/>
              <a:gdLst/>
              <a:ahLst/>
              <a:cxnLst/>
              <a:rect l="l" t="t" r="r" b="b"/>
              <a:pathLst>
                <a:path w="1036290" h="188453">
                  <a:moveTo>
                    <a:pt x="58680" y="0"/>
                  </a:moveTo>
                  <a:lnTo>
                    <a:pt x="977610" y="0"/>
                  </a:lnTo>
                  <a:cubicBezTo>
                    <a:pt x="1010018" y="0"/>
                    <a:pt x="1036290" y="26272"/>
                    <a:pt x="1036290" y="58680"/>
                  </a:cubicBezTo>
                  <a:lnTo>
                    <a:pt x="1036290" y="129773"/>
                  </a:lnTo>
                  <a:cubicBezTo>
                    <a:pt x="1036290" y="162181"/>
                    <a:pt x="1010018" y="188453"/>
                    <a:pt x="977610" y="188453"/>
                  </a:cubicBezTo>
                  <a:lnTo>
                    <a:pt x="58680" y="188453"/>
                  </a:lnTo>
                  <a:cubicBezTo>
                    <a:pt x="26272" y="188453"/>
                    <a:pt x="0" y="162181"/>
                    <a:pt x="0" y="129773"/>
                  </a:cubicBezTo>
                  <a:lnTo>
                    <a:pt x="0" y="58680"/>
                  </a:lnTo>
                  <a:cubicBezTo>
                    <a:pt x="0" y="26272"/>
                    <a:pt x="26272" y="0"/>
                    <a:pt x="58680" y="0"/>
                  </a:cubicBezTo>
                  <a:close/>
                </a:path>
              </a:pathLst>
            </a:custGeom>
            <a:solidFill>
              <a:srgbClr val="007A7C">
                <a:alpha val="49804"/>
              </a:srgbClr>
            </a:solidFill>
            <a:ln w="38100" cap="rnd">
              <a:solidFill>
                <a:srgbClr val="000000">
                  <a:alpha val="49804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57150"/>
              <a:ext cx="1036290" cy="2456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57"/>
                </a:lnSpc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1028700" y="2340698"/>
            <a:ext cx="16230600" cy="15906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71537" lvl="1" indent="-485769" algn="l">
              <a:lnSpc>
                <a:spcPts val="6299"/>
              </a:lnSpc>
              <a:buFont typeface="Arial"/>
              <a:buChar char="•"/>
            </a:pPr>
            <a:r>
              <a:rPr lang="en-US" sz="4499" spc="-89" dirty="0">
                <a:solidFill>
                  <a:srgbClr val="3E2528"/>
                </a:solidFill>
                <a:latin typeface="Century Gothic" panose="020B0502020202020204" pitchFamily="34" charset="0"/>
                <a:ea typeface="Poppins"/>
                <a:cs typeface="Poppins"/>
                <a:sym typeface="Poppins"/>
              </a:rPr>
              <a:t>Stuttering is a </a:t>
            </a:r>
            <a:r>
              <a:rPr lang="en-US" sz="4499" b="1" spc="-89" dirty="0">
                <a:solidFill>
                  <a:srgbClr val="3E2528"/>
                </a:solidFill>
                <a:latin typeface="Century Gothic" panose="020B0502020202020204" pitchFamily="34" charset="0"/>
                <a:ea typeface="Poppins Bold"/>
                <a:cs typeface="Poppins Bold"/>
                <a:sym typeface="Poppins Bold"/>
              </a:rPr>
              <a:t>speech fluency disorder</a:t>
            </a:r>
            <a:r>
              <a:rPr lang="en-US" sz="4499" spc="-89" dirty="0">
                <a:solidFill>
                  <a:srgbClr val="3E2528"/>
                </a:solidFill>
                <a:latin typeface="Century Gothic" panose="020B0502020202020204" pitchFamily="34" charset="0"/>
                <a:ea typeface="Poppins"/>
                <a:cs typeface="Poppins"/>
                <a:sym typeface="Poppins"/>
              </a:rPr>
              <a:t> that affects the flow of speech.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4779597" y="632344"/>
            <a:ext cx="8732351" cy="1056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  <a:spcBef>
                <a:spcPct val="0"/>
              </a:spcBef>
            </a:pPr>
            <a:r>
              <a:rPr lang="en-US" sz="6499" b="1" spc="-129" dirty="0">
                <a:solidFill>
                  <a:srgbClr val="060707"/>
                </a:solidFill>
                <a:latin typeface="Century Gothic" panose="020B0502020202020204" pitchFamily="34" charset="0"/>
                <a:ea typeface="Poppins Bold"/>
                <a:cs typeface="Poppins Bold"/>
                <a:sym typeface="Poppins Bold"/>
              </a:rPr>
              <a:t>Stuttering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2943074" y="5411460"/>
            <a:ext cx="6200926" cy="1127660"/>
            <a:chOff x="0" y="0"/>
            <a:chExt cx="1036290" cy="188453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036290" cy="188453"/>
            </a:xfrm>
            <a:custGeom>
              <a:avLst/>
              <a:gdLst/>
              <a:ahLst/>
              <a:cxnLst/>
              <a:rect l="l" t="t" r="r" b="b"/>
              <a:pathLst>
                <a:path w="1036290" h="188453">
                  <a:moveTo>
                    <a:pt x="58680" y="0"/>
                  </a:moveTo>
                  <a:lnTo>
                    <a:pt x="977610" y="0"/>
                  </a:lnTo>
                  <a:cubicBezTo>
                    <a:pt x="1010018" y="0"/>
                    <a:pt x="1036290" y="26272"/>
                    <a:pt x="1036290" y="58680"/>
                  </a:cubicBezTo>
                  <a:lnTo>
                    <a:pt x="1036290" y="129773"/>
                  </a:lnTo>
                  <a:cubicBezTo>
                    <a:pt x="1036290" y="162181"/>
                    <a:pt x="1010018" y="188453"/>
                    <a:pt x="977610" y="188453"/>
                  </a:cubicBezTo>
                  <a:lnTo>
                    <a:pt x="58680" y="188453"/>
                  </a:lnTo>
                  <a:cubicBezTo>
                    <a:pt x="26272" y="188453"/>
                    <a:pt x="0" y="162181"/>
                    <a:pt x="0" y="129773"/>
                  </a:cubicBezTo>
                  <a:lnTo>
                    <a:pt x="0" y="58680"/>
                  </a:lnTo>
                  <a:cubicBezTo>
                    <a:pt x="0" y="26272"/>
                    <a:pt x="26272" y="0"/>
                    <a:pt x="58680" y="0"/>
                  </a:cubicBezTo>
                  <a:close/>
                </a:path>
              </a:pathLst>
            </a:custGeom>
            <a:solidFill>
              <a:srgbClr val="FCF3E7">
                <a:alpha val="73725"/>
              </a:srgbClr>
            </a:solidFill>
            <a:ln w="38100" cap="rnd">
              <a:solidFill>
                <a:srgbClr val="000000">
                  <a:alpha val="73725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57150"/>
              <a:ext cx="1036290" cy="2456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57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2943074" y="6539120"/>
            <a:ext cx="6200926" cy="1127660"/>
            <a:chOff x="0" y="0"/>
            <a:chExt cx="1036290" cy="188453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036290" cy="188453"/>
            </a:xfrm>
            <a:custGeom>
              <a:avLst/>
              <a:gdLst/>
              <a:ahLst/>
              <a:cxnLst/>
              <a:rect l="l" t="t" r="r" b="b"/>
              <a:pathLst>
                <a:path w="1036290" h="188453">
                  <a:moveTo>
                    <a:pt x="58680" y="0"/>
                  </a:moveTo>
                  <a:lnTo>
                    <a:pt x="977610" y="0"/>
                  </a:lnTo>
                  <a:cubicBezTo>
                    <a:pt x="1010018" y="0"/>
                    <a:pt x="1036290" y="26272"/>
                    <a:pt x="1036290" y="58680"/>
                  </a:cubicBezTo>
                  <a:lnTo>
                    <a:pt x="1036290" y="129773"/>
                  </a:lnTo>
                  <a:cubicBezTo>
                    <a:pt x="1036290" y="162181"/>
                    <a:pt x="1010018" y="188453"/>
                    <a:pt x="977610" y="188453"/>
                  </a:cubicBezTo>
                  <a:lnTo>
                    <a:pt x="58680" y="188453"/>
                  </a:lnTo>
                  <a:cubicBezTo>
                    <a:pt x="26272" y="188453"/>
                    <a:pt x="0" y="162181"/>
                    <a:pt x="0" y="129773"/>
                  </a:cubicBezTo>
                  <a:lnTo>
                    <a:pt x="0" y="58680"/>
                  </a:lnTo>
                  <a:cubicBezTo>
                    <a:pt x="0" y="26272"/>
                    <a:pt x="26272" y="0"/>
                    <a:pt x="58680" y="0"/>
                  </a:cubicBezTo>
                  <a:close/>
                </a:path>
              </a:pathLst>
            </a:custGeom>
            <a:solidFill>
              <a:srgbClr val="FCF3E7">
                <a:alpha val="73725"/>
              </a:srgbClr>
            </a:solidFill>
            <a:ln w="38100" cap="rnd">
              <a:solidFill>
                <a:srgbClr val="000000">
                  <a:alpha val="73725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57150"/>
              <a:ext cx="1036290" cy="2456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57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2943074" y="7666780"/>
            <a:ext cx="6200926" cy="1127660"/>
            <a:chOff x="0" y="0"/>
            <a:chExt cx="1036290" cy="188453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1036290" cy="188453"/>
            </a:xfrm>
            <a:custGeom>
              <a:avLst/>
              <a:gdLst/>
              <a:ahLst/>
              <a:cxnLst/>
              <a:rect l="l" t="t" r="r" b="b"/>
              <a:pathLst>
                <a:path w="1036290" h="188453">
                  <a:moveTo>
                    <a:pt x="58680" y="0"/>
                  </a:moveTo>
                  <a:lnTo>
                    <a:pt x="977610" y="0"/>
                  </a:lnTo>
                  <a:cubicBezTo>
                    <a:pt x="1010018" y="0"/>
                    <a:pt x="1036290" y="26272"/>
                    <a:pt x="1036290" y="58680"/>
                  </a:cubicBezTo>
                  <a:lnTo>
                    <a:pt x="1036290" y="129773"/>
                  </a:lnTo>
                  <a:cubicBezTo>
                    <a:pt x="1036290" y="162181"/>
                    <a:pt x="1010018" y="188453"/>
                    <a:pt x="977610" y="188453"/>
                  </a:cubicBezTo>
                  <a:lnTo>
                    <a:pt x="58680" y="188453"/>
                  </a:lnTo>
                  <a:cubicBezTo>
                    <a:pt x="26272" y="188453"/>
                    <a:pt x="0" y="162181"/>
                    <a:pt x="0" y="129773"/>
                  </a:cubicBezTo>
                  <a:lnTo>
                    <a:pt x="0" y="58680"/>
                  </a:lnTo>
                  <a:cubicBezTo>
                    <a:pt x="0" y="26272"/>
                    <a:pt x="26272" y="0"/>
                    <a:pt x="58680" y="0"/>
                  </a:cubicBezTo>
                  <a:close/>
                </a:path>
              </a:pathLst>
            </a:custGeom>
            <a:solidFill>
              <a:srgbClr val="FCF3E7">
                <a:alpha val="73725"/>
              </a:srgbClr>
            </a:solidFill>
            <a:ln w="38100" cap="rnd">
              <a:solidFill>
                <a:srgbClr val="000000">
                  <a:alpha val="73725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57150"/>
              <a:ext cx="1036290" cy="2456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57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2943074" y="8794440"/>
            <a:ext cx="6200926" cy="1127660"/>
            <a:chOff x="0" y="0"/>
            <a:chExt cx="1036290" cy="188453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1036290" cy="188453"/>
            </a:xfrm>
            <a:custGeom>
              <a:avLst/>
              <a:gdLst/>
              <a:ahLst/>
              <a:cxnLst/>
              <a:rect l="l" t="t" r="r" b="b"/>
              <a:pathLst>
                <a:path w="1036290" h="188453">
                  <a:moveTo>
                    <a:pt x="58680" y="0"/>
                  </a:moveTo>
                  <a:lnTo>
                    <a:pt x="977610" y="0"/>
                  </a:lnTo>
                  <a:cubicBezTo>
                    <a:pt x="1010018" y="0"/>
                    <a:pt x="1036290" y="26272"/>
                    <a:pt x="1036290" y="58680"/>
                  </a:cubicBezTo>
                  <a:lnTo>
                    <a:pt x="1036290" y="129773"/>
                  </a:lnTo>
                  <a:cubicBezTo>
                    <a:pt x="1036290" y="162181"/>
                    <a:pt x="1010018" y="188453"/>
                    <a:pt x="977610" y="188453"/>
                  </a:cubicBezTo>
                  <a:lnTo>
                    <a:pt x="58680" y="188453"/>
                  </a:lnTo>
                  <a:cubicBezTo>
                    <a:pt x="26272" y="188453"/>
                    <a:pt x="0" y="162181"/>
                    <a:pt x="0" y="129773"/>
                  </a:cubicBezTo>
                  <a:lnTo>
                    <a:pt x="0" y="58680"/>
                  </a:lnTo>
                  <a:cubicBezTo>
                    <a:pt x="0" y="26272"/>
                    <a:pt x="26272" y="0"/>
                    <a:pt x="58680" y="0"/>
                  </a:cubicBezTo>
                  <a:close/>
                </a:path>
              </a:pathLst>
            </a:custGeom>
            <a:solidFill>
              <a:srgbClr val="FCF3E7">
                <a:alpha val="74902"/>
              </a:srgbClr>
            </a:solidFill>
            <a:ln w="38100" cap="rnd">
              <a:solidFill>
                <a:srgbClr val="000000">
                  <a:alpha val="74902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-57150"/>
              <a:ext cx="1036290" cy="2456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57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9144000" y="4283799"/>
            <a:ext cx="6200926" cy="1127660"/>
            <a:chOff x="0" y="0"/>
            <a:chExt cx="1036290" cy="188453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1036290" cy="188453"/>
            </a:xfrm>
            <a:custGeom>
              <a:avLst/>
              <a:gdLst/>
              <a:ahLst/>
              <a:cxnLst/>
              <a:rect l="l" t="t" r="r" b="b"/>
              <a:pathLst>
                <a:path w="1036290" h="188453">
                  <a:moveTo>
                    <a:pt x="58680" y="0"/>
                  </a:moveTo>
                  <a:lnTo>
                    <a:pt x="977610" y="0"/>
                  </a:lnTo>
                  <a:cubicBezTo>
                    <a:pt x="1010018" y="0"/>
                    <a:pt x="1036290" y="26272"/>
                    <a:pt x="1036290" y="58680"/>
                  </a:cubicBezTo>
                  <a:lnTo>
                    <a:pt x="1036290" y="129773"/>
                  </a:lnTo>
                  <a:cubicBezTo>
                    <a:pt x="1036290" y="162181"/>
                    <a:pt x="1010018" y="188453"/>
                    <a:pt x="977610" y="188453"/>
                  </a:cubicBezTo>
                  <a:lnTo>
                    <a:pt x="58680" y="188453"/>
                  </a:lnTo>
                  <a:cubicBezTo>
                    <a:pt x="26272" y="188453"/>
                    <a:pt x="0" y="162181"/>
                    <a:pt x="0" y="129773"/>
                  </a:cubicBezTo>
                  <a:lnTo>
                    <a:pt x="0" y="58680"/>
                  </a:lnTo>
                  <a:cubicBezTo>
                    <a:pt x="0" y="26272"/>
                    <a:pt x="26272" y="0"/>
                    <a:pt x="58680" y="0"/>
                  </a:cubicBezTo>
                  <a:close/>
                </a:path>
              </a:pathLst>
            </a:custGeom>
            <a:solidFill>
              <a:srgbClr val="007A7C">
                <a:alpha val="49804"/>
              </a:srgbClr>
            </a:solidFill>
            <a:ln w="38100" cap="rnd">
              <a:solidFill>
                <a:srgbClr val="000000">
                  <a:alpha val="49804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0" y="-57150"/>
              <a:ext cx="1036290" cy="2456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57"/>
                </a:lnSpc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9144000" y="5411460"/>
            <a:ext cx="6200926" cy="1127660"/>
            <a:chOff x="0" y="0"/>
            <a:chExt cx="1036290" cy="188453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1036290" cy="188453"/>
            </a:xfrm>
            <a:custGeom>
              <a:avLst/>
              <a:gdLst/>
              <a:ahLst/>
              <a:cxnLst/>
              <a:rect l="l" t="t" r="r" b="b"/>
              <a:pathLst>
                <a:path w="1036290" h="188453">
                  <a:moveTo>
                    <a:pt x="58680" y="0"/>
                  </a:moveTo>
                  <a:lnTo>
                    <a:pt x="977610" y="0"/>
                  </a:lnTo>
                  <a:cubicBezTo>
                    <a:pt x="1010018" y="0"/>
                    <a:pt x="1036290" y="26272"/>
                    <a:pt x="1036290" y="58680"/>
                  </a:cubicBezTo>
                  <a:lnTo>
                    <a:pt x="1036290" y="129773"/>
                  </a:lnTo>
                  <a:cubicBezTo>
                    <a:pt x="1036290" y="162181"/>
                    <a:pt x="1010018" y="188453"/>
                    <a:pt x="977610" y="188453"/>
                  </a:cubicBezTo>
                  <a:lnTo>
                    <a:pt x="58680" y="188453"/>
                  </a:lnTo>
                  <a:cubicBezTo>
                    <a:pt x="26272" y="188453"/>
                    <a:pt x="0" y="162181"/>
                    <a:pt x="0" y="129773"/>
                  </a:cubicBezTo>
                  <a:lnTo>
                    <a:pt x="0" y="58680"/>
                  </a:lnTo>
                  <a:cubicBezTo>
                    <a:pt x="0" y="26272"/>
                    <a:pt x="26272" y="0"/>
                    <a:pt x="58680" y="0"/>
                  </a:cubicBezTo>
                  <a:close/>
                </a:path>
              </a:pathLst>
            </a:custGeom>
            <a:solidFill>
              <a:srgbClr val="FCF3E7">
                <a:alpha val="73725"/>
              </a:srgbClr>
            </a:solidFill>
            <a:ln w="38100" cap="rnd">
              <a:solidFill>
                <a:srgbClr val="000000">
                  <a:alpha val="73725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0" y="-57150"/>
              <a:ext cx="1036290" cy="2456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57"/>
                </a:lnSpc>
              </a:pPr>
              <a:endParaRPr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9144000" y="6539120"/>
            <a:ext cx="6200926" cy="1127660"/>
            <a:chOff x="0" y="0"/>
            <a:chExt cx="1036290" cy="188453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1036290" cy="188453"/>
            </a:xfrm>
            <a:custGeom>
              <a:avLst/>
              <a:gdLst/>
              <a:ahLst/>
              <a:cxnLst/>
              <a:rect l="l" t="t" r="r" b="b"/>
              <a:pathLst>
                <a:path w="1036290" h="188453">
                  <a:moveTo>
                    <a:pt x="58680" y="0"/>
                  </a:moveTo>
                  <a:lnTo>
                    <a:pt x="977610" y="0"/>
                  </a:lnTo>
                  <a:cubicBezTo>
                    <a:pt x="1010018" y="0"/>
                    <a:pt x="1036290" y="26272"/>
                    <a:pt x="1036290" y="58680"/>
                  </a:cubicBezTo>
                  <a:lnTo>
                    <a:pt x="1036290" y="129773"/>
                  </a:lnTo>
                  <a:cubicBezTo>
                    <a:pt x="1036290" y="162181"/>
                    <a:pt x="1010018" y="188453"/>
                    <a:pt x="977610" y="188453"/>
                  </a:cubicBezTo>
                  <a:lnTo>
                    <a:pt x="58680" y="188453"/>
                  </a:lnTo>
                  <a:cubicBezTo>
                    <a:pt x="26272" y="188453"/>
                    <a:pt x="0" y="162181"/>
                    <a:pt x="0" y="129773"/>
                  </a:cubicBezTo>
                  <a:lnTo>
                    <a:pt x="0" y="58680"/>
                  </a:lnTo>
                  <a:cubicBezTo>
                    <a:pt x="0" y="26272"/>
                    <a:pt x="26272" y="0"/>
                    <a:pt x="58680" y="0"/>
                  </a:cubicBezTo>
                  <a:close/>
                </a:path>
              </a:pathLst>
            </a:custGeom>
            <a:solidFill>
              <a:srgbClr val="FCF3E7">
                <a:alpha val="73725"/>
              </a:srgbClr>
            </a:solidFill>
            <a:ln w="38100" cap="rnd">
              <a:solidFill>
                <a:srgbClr val="000000">
                  <a:alpha val="73725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0" y="-57150"/>
              <a:ext cx="1036290" cy="2456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57"/>
                </a:lnSpc>
              </a:pPr>
              <a:endParaRPr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9144000" y="7666780"/>
            <a:ext cx="6200926" cy="1127660"/>
            <a:chOff x="0" y="0"/>
            <a:chExt cx="1036290" cy="188453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1036290" cy="188453"/>
            </a:xfrm>
            <a:custGeom>
              <a:avLst/>
              <a:gdLst/>
              <a:ahLst/>
              <a:cxnLst/>
              <a:rect l="l" t="t" r="r" b="b"/>
              <a:pathLst>
                <a:path w="1036290" h="188453">
                  <a:moveTo>
                    <a:pt x="58680" y="0"/>
                  </a:moveTo>
                  <a:lnTo>
                    <a:pt x="977610" y="0"/>
                  </a:lnTo>
                  <a:cubicBezTo>
                    <a:pt x="1010018" y="0"/>
                    <a:pt x="1036290" y="26272"/>
                    <a:pt x="1036290" y="58680"/>
                  </a:cubicBezTo>
                  <a:lnTo>
                    <a:pt x="1036290" y="129773"/>
                  </a:lnTo>
                  <a:cubicBezTo>
                    <a:pt x="1036290" y="162181"/>
                    <a:pt x="1010018" y="188453"/>
                    <a:pt x="977610" y="188453"/>
                  </a:cubicBezTo>
                  <a:lnTo>
                    <a:pt x="58680" y="188453"/>
                  </a:lnTo>
                  <a:cubicBezTo>
                    <a:pt x="26272" y="188453"/>
                    <a:pt x="0" y="162181"/>
                    <a:pt x="0" y="129773"/>
                  </a:cubicBezTo>
                  <a:lnTo>
                    <a:pt x="0" y="58680"/>
                  </a:lnTo>
                  <a:cubicBezTo>
                    <a:pt x="0" y="26272"/>
                    <a:pt x="26272" y="0"/>
                    <a:pt x="58680" y="0"/>
                  </a:cubicBezTo>
                  <a:close/>
                </a:path>
              </a:pathLst>
            </a:custGeom>
            <a:solidFill>
              <a:srgbClr val="FCF3E7">
                <a:alpha val="73725"/>
              </a:srgbClr>
            </a:solidFill>
            <a:ln w="38100" cap="rnd">
              <a:solidFill>
                <a:srgbClr val="000000">
                  <a:alpha val="73725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0" y="-57150"/>
              <a:ext cx="1036290" cy="2456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57"/>
                </a:lnSpc>
              </a:pPr>
              <a:endParaRPr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9144000" y="8794440"/>
            <a:ext cx="6200926" cy="1127660"/>
            <a:chOff x="0" y="0"/>
            <a:chExt cx="1036290" cy="188453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1036290" cy="188453"/>
            </a:xfrm>
            <a:custGeom>
              <a:avLst/>
              <a:gdLst/>
              <a:ahLst/>
              <a:cxnLst/>
              <a:rect l="l" t="t" r="r" b="b"/>
              <a:pathLst>
                <a:path w="1036290" h="188453">
                  <a:moveTo>
                    <a:pt x="58680" y="0"/>
                  </a:moveTo>
                  <a:lnTo>
                    <a:pt x="977610" y="0"/>
                  </a:lnTo>
                  <a:cubicBezTo>
                    <a:pt x="1010018" y="0"/>
                    <a:pt x="1036290" y="26272"/>
                    <a:pt x="1036290" y="58680"/>
                  </a:cubicBezTo>
                  <a:lnTo>
                    <a:pt x="1036290" y="129773"/>
                  </a:lnTo>
                  <a:cubicBezTo>
                    <a:pt x="1036290" y="162181"/>
                    <a:pt x="1010018" y="188453"/>
                    <a:pt x="977610" y="188453"/>
                  </a:cubicBezTo>
                  <a:lnTo>
                    <a:pt x="58680" y="188453"/>
                  </a:lnTo>
                  <a:cubicBezTo>
                    <a:pt x="26272" y="188453"/>
                    <a:pt x="0" y="162181"/>
                    <a:pt x="0" y="129773"/>
                  </a:cubicBezTo>
                  <a:lnTo>
                    <a:pt x="0" y="58680"/>
                  </a:lnTo>
                  <a:cubicBezTo>
                    <a:pt x="0" y="26272"/>
                    <a:pt x="26272" y="0"/>
                    <a:pt x="58680" y="0"/>
                  </a:cubicBezTo>
                  <a:close/>
                </a:path>
              </a:pathLst>
            </a:custGeom>
            <a:solidFill>
              <a:srgbClr val="FCF3E7">
                <a:alpha val="74902"/>
              </a:srgbClr>
            </a:solidFill>
            <a:ln w="38100" cap="rnd">
              <a:solidFill>
                <a:srgbClr val="000000">
                  <a:alpha val="74902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0" y="-57150"/>
              <a:ext cx="1036290" cy="2456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57"/>
                </a:lnSpc>
              </a:pPr>
              <a:endParaRPr/>
            </a:p>
          </p:txBody>
        </p:sp>
      </p:grpSp>
      <p:sp>
        <p:nvSpPr>
          <p:cNvPr id="53" name="TextBox 53"/>
          <p:cNvSpPr txBox="1"/>
          <p:nvPr/>
        </p:nvSpPr>
        <p:spPr>
          <a:xfrm>
            <a:off x="6187878" y="4656983"/>
            <a:ext cx="16119" cy="5908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67"/>
              </a:lnSpc>
              <a:spcBef>
                <a:spcPct val="0"/>
              </a:spcBef>
            </a:pPr>
            <a:endParaRPr/>
          </a:p>
        </p:txBody>
      </p:sp>
      <p:sp>
        <p:nvSpPr>
          <p:cNvPr id="54" name="TextBox 54"/>
          <p:cNvSpPr txBox="1"/>
          <p:nvPr/>
        </p:nvSpPr>
        <p:spPr>
          <a:xfrm>
            <a:off x="4388367" y="4342550"/>
            <a:ext cx="3631257" cy="9773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77"/>
              </a:lnSpc>
              <a:spcBef>
                <a:spcPct val="0"/>
              </a:spcBef>
            </a:pPr>
            <a:r>
              <a:rPr lang="en-US" sz="2769" b="1" spc="-55" dirty="0">
                <a:solidFill>
                  <a:srgbClr val="000000"/>
                </a:solidFill>
                <a:latin typeface="Century Gothic" panose="020B0502020202020204" pitchFamily="34" charset="0"/>
                <a:ea typeface="Poppins Bold"/>
                <a:cs typeface="Poppins Bold"/>
                <a:sym typeface="Poppins Bold"/>
              </a:rPr>
              <a:t>Students who stutter</a:t>
            </a:r>
          </a:p>
          <a:p>
            <a:pPr algn="ctr">
              <a:lnSpc>
                <a:spcPts val="3877"/>
              </a:lnSpc>
              <a:spcBef>
                <a:spcPct val="0"/>
              </a:spcBef>
            </a:pPr>
            <a:r>
              <a:rPr lang="en-US" sz="2769" b="1" spc="-55" dirty="0">
                <a:solidFill>
                  <a:srgbClr val="000000"/>
                </a:solidFill>
                <a:latin typeface="Century Gothic" panose="020B0502020202020204" pitchFamily="34" charset="0"/>
                <a:ea typeface="Poppins Bold"/>
                <a:cs typeface="Poppins Bold"/>
                <a:sym typeface="Poppins Bold"/>
              </a:rPr>
              <a:t>may experience: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12239701" y="4342550"/>
            <a:ext cx="9525" cy="508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17"/>
              </a:lnSpc>
              <a:spcBef>
                <a:spcPct val="0"/>
              </a:spcBef>
            </a:pPr>
            <a:endParaRPr/>
          </a:p>
        </p:txBody>
      </p:sp>
      <p:sp>
        <p:nvSpPr>
          <p:cNvPr id="56" name="TextBox 56"/>
          <p:cNvSpPr txBox="1"/>
          <p:nvPr/>
        </p:nvSpPr>
        <p:spPr>
          <a:xfrm>
            <a:off x="9717957" y="4425950"/>
            <a:ext cx="5043488" cy="615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20"/>
              </a:lnSpc>
              <a:spcBef>
                <a:spcPct val="0"/>
              </a:spcBef>
            </a:pPr>
            <a:r>
              <a:rPr lang="en-US" sz="3800" b="1" spc="-76" dirty="0">
                <a:solidFill>
                  <a:srgbClr val="000000"/>
                </a:solidFill>
                <a:latin typeface="Century Gothic" panose="020B0502020202020204" pitchFamily="34" charset="0"/>
                <a:ea typeface="Poppins Bold"/>
                <a:cs typeface="Poppins Bold"/>
                <a:sym typeface="Poppins Bold"/>
              </a:rPr>
              <a:t>Stuttering can affect: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2943074" y="5618038"/>
            <a:ext cx="6200926" cy="5478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17"/>
              </a:lnSpc>
              <a:spcBef>
                <a:spcPct val="0"/>
              </a:spcBef>
            </a:pPr>
            <a:r>
              <a:rPr lang="en-US" sz="3369" spc="-67" dirty="0">
                <a:solidFill>
                  <a:srgbClr val="000000"/>
                </a:solidFill>
                <a:latin typeface="Century Gothic" panose="020B0502020202020204" pitchFamily="34" charset="0"/>
                <a:ea typeface="Poppins"/>
                <a:cs typeface="Poppins"/>
                <a:sym typeface="Poppins"/>
              </a:rPr>
              <a:t>Repeating sounds or words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2943074" y="6714379"/>
            <a:ext cx="6200926" cy="616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77"/>
              </a:lnSpc>
              <a:spcBef>
                <a:spcPct val="0"/>
              </a:spcBef>
            </a:pPr>
            <a:r>
              <a:rPr lang="en-US" sz="3769" spc="-75" dirty="0">
                <a:solidFill>
                  <a:srgbClr val="000000"/>
                </a:solidFill>
                <a:latin typeface="Century Gothic" panose="020B0502020202020204" pitchFamily="34" charset="0"/>
                <a:ea typeface="Poppins"/>
                <a:cs typeface="Poppins"/>
                <a:sym typeface="Poppins"/>
              </a:rPr>
              <a:t>Prolonging sounds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2943074" y="7962055"/>
            <a:ext cx="6200926" cy="4662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17"/>
              </a:lnSpc>
              <a:spcBef>
                <a:spcPct val="0"/>
              </a:spcBef>
            </a:pPr>
            <a:r>
              <a:rPr lang="en-US" sz="2869" spc="-57" dirty="0">
                <a:solidFill>
                  <a:srgbClr val="000000"/>
                </a:solidFill>
                <a:latin typeface="Century Gothic" panose="020B0502020202020204" pitchFamily="34" charset="0"/>
                <a:ea typeface="Poppins"/>
                <a:cs typeface="Poppins"/>
                <a:sym typeface="Poppins"/>
              </a:rPr>
              <a:t>Blocks or difficulty starting words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2943074" y="9089715"/>
            <a:ext cx="6200926" cy="4662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17"/>
              </a:lnSpc>
              <a:spcBef>
                <a:spcPct val="0"/>
              </a:spcBef>
            </a:pPr>
            <a:r>
              <a:rPr lang="en-US" sz="2869" spc="-57" dirty="0">
                <a:solidFill>
                  <a:srgbClr val="000000"/>
                </a:solidFill>
                <a:latin typeface="Century Gothic" panose="020B0502020202020204" pitchFamily="34" charset="0"/>
                <a:ea typeface="Poppins"/>
                <a:cs typeface="Poppins"/>
                <a:sym typeface="Poppins"/>
              </a:rPr>
              <a:t>Physical tension when speaking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9139238" y="5618038"/>
            <a:ext cx="6200926" cy="5478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17"/>
              </a:lnSpc>
              <a:spcBef>
                <a:spcPct val="0"/>
              </a:spcBef>
            </a:pPr>
            <a:r>
              <a:rPr lang="en-US" sz="3369" spc="-67" dirty="0">
                <a:solidFill>
                  <a:srgbClr val="000000"/>
                </a:solidFill>
                <a:latin typeface="Century Gothic" panose="020B0502020202020204" pitchFamily="34" charset="0"/>
                <a:ea typeface="Poppins"/>
                <a:cs typeface="Poppins"/>
                <a:sym typeface="Poppins"/>
              </a:rPr>
              <a:t>Classroom participation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9139238" y="6714379"/>
            <a:ext cx="6200926" cy="616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77"/>
              </a:lnSpc>
              <a:spcBef>
                <a:spcPct val="0"/>
              </a:spcBef>
            </a:pPr>
            <a:r>
              <a:rPr lang="en-US" sz="3769" spc="-75" dirty="0">
                <a:solidFill>
                  <a:srgbClr val="000000"/>
                </a:solidFill>
                <a:latin typeface="Century Gothic" panose="020B0502020202020204" pitchFamily="34" charset="0"/>
                <a:ea typeface="Poppins"/>
                <a:cs typeface="Poppins"/>
                <a:sym typeface="Poppins"/>
              </a:rPr>
              <a:t>Reading aloud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9139238" y="7886490"/>
            <a:ext cx="6200926" cy="535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77"/>
              </a:lnSpc>
              <a:spcBef>
                <a:spcPct val="0"/>
              </a:spcBef>
            </a:pPr>
            <a:r>
              <a:rPr lang="en-US" sz="3269" spc="-65" dirty="0">
                <a:solidFill>
                  <a:srgbClr val="000000"/>
                </a:solidFill>
                <a:latin typeface="Century Gothic" panose="020B0502020202020204" pitchFamily="34" charset="0"/>
                <a:ea typeface="Poppins"/>
                <a:cs typeface="Poppins"/>
                <a:sym typeface="Poppins"/>
              </a:rPr>
              <a:t>Social communication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9144000" y="9061140"/>
            <a:ext cx="6200926" cy="535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77"/>
              </a:lnSpc>
              <a:spcBef>
                <a:spcPct val="0"/>
              </a:spcBef>
            </a:pPr>
            <a:r>
              <a:rPr lang="en-US" sz="3269" spc="-65" dirty="0">
                <a:solidFill>
                  <a:srgbClr val="000000"/>
                </a:solidFill>
                <a:latin typeface="Century Gothic" panose="020B0502020202020204" pitchFamily="34" charset="0"/>
                <a:ea typeface="Poppins"/>
                <a:cs typeface="Poppins"/>
                <a:sym typeface="Poppins"/>
              </a:rPr>
              <a:t>Academic confidence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682</Words>
  <Application>Microsoft Macintosh PowerPoint</Application>
  <PresentationFormat>Custom</PresentationFormat>
  <Paragraphs>141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Century Gothic</vt:lpstr>
      <vt:lpstr>Calibri</vt:lpstr>
      <vt:lpstr>Mochiy Pop P One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STARS Low Incident Disability / Funding - Miles 4/8/26</dc:title>
  <cp:lastModifiedBy>Nicole Silva (Raydeus)</cp:lastModifiedBy>
  <cp:revision>5</cp:revision>
  <dcterms:created xsi:type="dcterms:W3CDTF">2006-08-16T00:00:00Z</dcterms:created>
  <dcterms:modified xsi:type="dcterms:W3CDTF">2026-06-01T16:39:04Z</dcterms:modified>
  <dc:identifier>DAHDmLiHcjE</dc:identifier>
</cp:coreProperties>
</file>