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Aristotelica Pro" pitchFamily="2" charset="0"/>
      <p:regular r:id="rId21"/>
    </p:embeddedFont>
    <p:embeddedFont>
      <p:font typeface="Aristotelica Pro Bold" pitchFamily="2" charset="0"/>
      <p:regular r:id="rId22"/>
      <p:bold r:id="rId23"/>
    </p:embeddedFont>
    <p:embeddedFont>
      <p:font typeface="Cerebri" pitchFamily="2" charset="77"/>
      <p:regular r:id="rId24"/>
    </p:embeddedFont>
    <p:embeddedFont>
      <p:font typeface="Cerebri Bold" pitchFamily="2" charset="77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4" autoAdjust="0"/>
  </p:normalViewPr>
  <p:slideViewPr>
    <p:cSldViewPr>
      <p:cViewPr varScale="1">
        <p:scale>
          <a:sx n="73" d="100"/>
          <a:sy n="73" d="100"/>
        </p:scale>
        <p:origin x="58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49745" y="4152900"/>
            <a:ext cx="6788511" cy="2312247"/>
            <a:chOff x="0" y="0"/>
            <a:chExt cx="9051348" cy="3206985"/>
          </a:xfrm>
        </p:grpSpPr>
        <p:sp>
          <p:nvSpPr>
            <p:cNvPr id="3" name="Freeform 3"/>
            <p:cNvSpPr/>
            <p:nvPr/>
          </p:nvSpPr>
          <p:spPr>
            <a:xfrm>
              <a:off x="8678055" y="2647721"/>
              <a:ext cx="242884" cy="310891"/>
            </a:xfrm>
            <a:custGeom>
              <a:avLst/>
              <a:gdLst/>
              <a:ahLst/>
              <a:cxnLst/>
              <a:rect l="l" t="t" r="r" b="b"/>
              <a:pathLst>
                <a:path w="242884" h="310891">
                  <a:moveTo>
                    <a:pt x="0" y="0"/>
                  </a:moveTo>
                  <a:lnTo>
                    <a:pt x="242883" y="0"/>
                  </a:lnTo>
                  <a:lnTo>
                    <a:pt x="242883" y="310890"/>
                  </a:lnTo>
                  <a:lnTo>
                    <a:pt x="0" y="310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39006"/>
              <a:ext cx="3026831" cy="3167979"/>
            </a:xfrm>
            <a:custGeom>
              <a:avLst/>
              <a:gdLst/>
              <a:ahLst/>
              <a:cxnLst/>
              <a:rect l="l" t="t" r="r" b="b"/>
              <a:pathLst>
                <a:path w="3026831" h="3167979">
                  <a:moveTo>
                    <a:pt x="0" y="0"/>
                  </a:moveTo>
                  <a:lnTo>
                    <a:pt x="3026831" y="0"/>
                  </a:lnTo>
                  <a:lnTo>
                    <a:pt x="3026831" y="3167979"/>
                  </a:lnTo>
                  <a:lnTo>
                    <a:pt x="0" y="3167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938033" y="0"/>
              <a:ext cx="6113315" cy="3206985"/>
            </a:xfrm>
            <a:custGeom>
              <a:avLst/>
              <a:gdLst/>
              <a:ahLst/>
              <a:cxnLst/>
              <a:rect l="l" t="t" r="r" b="b"/>
              <a:pathLst>
                <a:path w="6113315" h="3206985">
                  <a:moveTo>
                    <a:pt x="0" y="0"/>
                  </a:moveTo>
                  <a:lnTo>
                    <a:pt x="6113315" y="0"/>
                  </a:lnTo>
                  <a:lnTo>
                    <a:pt x="6113315" y="3206985"/>
                  </a:lnTo>
                  <a:lnTo>
                    <a:pt x="0" y="3206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638940" y="6465147"/>
            <a:ext cx="5010119" cy="3755622"/>
            <a:chOff x="0" y="0"/>
            <a:chExt cx="6680159" cy="5007496"/>
          </a:xfrm>
        </p:grpSpPr>
        <p:sp>
          <p:nvSpPr>
            <p:cNvPr id="7" name="Freeform 7"/>
            <p:cNvSpPr/>
            <p:nvPr/>
          </p:nvSpPr>
          <p:spPr>
            <a:xfrm>
              <a:off x="3360072" y="0"/>
              <a:ext cx="3320087" cy="4946127"/>
            </a:xfrm>
            <a:custGeom>
              <a:avLst/>
              <a:gdLst/>
              <a:ahLst/>
              <a:cxnLst/>
              <a:rect l="l" t="t" r="r" b="b"/>
              <a:pathLst>
                <a:path w="3320087" h="4946127">
                  <a:moveTo>
                    <a:pt x="0" y="0"/>
                  </a:moveTo>
                  <a:lnTo>
                    <a:pt x="3320087" y="0"/>
                  </a:lnTo>
                  <a:lnTo>
                    <a:pt x="3320087" y="4946127"/>
                  </a:lnTo>
                  <a:lnTo>
                    <a:pt x="0" y="4946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1681964"/>
              <a:ext cx="2984665" cy="3325532"/>
            </a:xfrm>
            <a:custGeom>
              <a:avLst/>
              <a:gdLst/>
              <a:ahLst/>
              <a:cxnLst/>
              <a:rect l="l" t="t" r="r" b="b"/>
              <a:pathLst>
                <a:path w="2984665" h="3325532">
                  <a:moveTo>
                    <a:pt x="0" y="0"/>
                  </a:moveTo>
                  <a:lnTo>
                    <a:pt x="2984665" y="0"/>
                  </a:lnTo>
                  <a:lnTo>
                    <a:pt x="2984665" y="3325532"/>
                  </a:lnTo>
                  <a:lnTo>
                    <a:pt x="0" y="3325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1184319" y="-656834"/>
            <a:ext cx="15949350" cy="5605427"/>
          </a:xfrm>
          <a:custGeom>
            <a:avLst/>
            <a:gdLst/>
            <a:ahLst/>
            <a:cxnLst/>
            <a:rect l="l" t="t" r="r" b="b"/>
            <a:pathLst>
              <a:path w="15949350" h="8467655">
                <a:moveTo>
                  <a:pt x="0" y="0"/>
                </a:moveTo>
                <a:lnTo>
                  <a:pt x="15949350" y="0"/>
                </a:lnTo>
                <a:lnTo>
                  <a:pt x="15949350" y="8467656"/>
                </a:lnTo>
                <a:lnTo>
                  <a:pt x="0" y="84676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9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787432" y="864582"/>
            <a:ext cx="14713135" cy="225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79"/>
              </a:lnSpc>
            </a:pPr>
            <a:r>
              <a:rPr lang="en-US" sz="7399" b="1" spc="-214">
                <a:solidFill>
                  <a:srgbClr val="02084B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Parent &amp; Teacher Guide to Supporting Students Who Stutter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951268"/>
            <a:ext cx="1623060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erebri"/>
                <a:ea typeface="Cerebri"/>
                <a:cs typeface="Cerebri"/>
                <a:sym typeface="Cerebri"/>
              </a:rPr>
              <a:t>Supporting Communication, Confidence, and Success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265930" y="9012147"/>
            <a:ext cx="299337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  <a:spcBef>
                <a:spcPct val="0"/>
              </a:spcBef>
            </a:pPr>
            <a:r>
              <a:rPr lang="en-US" sz="2100" b="1" spc="-42">
                <a:solidFill>
                  <a:srgbClr val="00152B"/>
                </a:solidFill>
                <a:latin typeface="Cerebri Bold"/>
                <a:ea typeface="Cerebri Bold"/>
                <a:cs typeface="Cerebri Bold"/>
                <a:sym typeface="Cerebri Bold"/>
              </a:rPr>
              <a:t>By: Maura Miles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67151" y="9041732"/>
            <a:ext cx="2292149" cy="812132"/>
            <a:chOff x="0" y="0"/>
            <a:chExt cx="3056198" cy="1082842"/>
          </a:xfrm>
        </p:grpSpPr>
        <p:sp>
          <p:nvSpPr>
            <p:cNvPr id="3" name="Freeform 3"/>
            <p:cNvSpPr/>
            <p:nvPr/>
          </p:nvSpPr>
          <p:spPr>
            <a:xfrm>
              <a:off x="2930155" y="894006"/>
              <a:ext cx="82010" cy="104973"/>
            </a:xfrm>
            <a:custGeom>
              <a:avLst/>
              <a:gdLst/>
              <a:ahLst/>
              <a:cxnLst/>
              <a:rect l="l" t="t" r="r" b="b"/>
              <a:pathLst>
                <a:path w="82010" h="104973">
                  <a:moveTo>
                    <a:pt x="0" y="0"/>
                  </a:moveTo>
                  <a:lnTo>
                    <a:pt x="82010" y="0"/>
                  </a:lnTo>
                  <a:lnTo>
                    <a:pt x="82010" y="104973"/>
                  </a:lnTo>
                  <a:lnTo>
                    <a:pt x="0" y="104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3170"/>
              <a:ext cx="1022013" cy="1069672"/>
            </a:xfrm>
            <a:custGeom>
              <a:avLst/>
              <a:gdLst/>
              <a:ahLst/>
              <a:cxnLst/>
              <a:rect l="l" t="t" r="r" b="b"/>
              <a:pathLst>
                <a:path w="1022013" h="1069672">
                  <a:moveTo>
                    <a:pt x="0" y="0"/>
                  </a:moveTo>
                  <a:lnTo>
                    <a:pt x="1022013" y="0"/>
                  </a:lnTo>
                  <a:lnTo>
                    <a:pt x="1022013" y="1069672"/>
                  </a:lnTo>
                  <a:lnTo>
                    <a:pt x="0" y="1069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992030" y="0"/>
              <a:ext cx="2064168" cy="1082842"/>
            </a:xfrm>
            <a:custGeom>
              <a:avLst/>
              <a:gdLst/>
              <a:ahLst/>
              <a:cxnLst/>
              <a:rect l="l" t="t" r="r" b="b"/>
              <a:pathLst>
                <a:path w="2064168" h="1082842">
                  <a:moveTo>
                    <a:pt x="0" y="0"/>
                  </a:moveTo>
                  <a:lnTo>
                    <a:pt x="2064168" y="0"/>
                  </a:lnTo>
                  <a:lnTo>
                    <a:pt x="2064168" y="1082842"/>
                  </a:lnTo>
                  <a:lnTo>
                    <a:pt x="0" y="1082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2461731"/>
            <a:ext cx="16230600" cy="740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4"/>
              </a:lnSpc>
            </a:pPr>
            <a:r>
              <a:rPr lang="en-US" sz="5503" b="1" spc="-159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Consider a speech-language evaluation if:</a:t>
            </a:r>
          </a:p>
          <a:p>
            <a:pPr marL="1188178" lvl="1" indent="-594089" algn="l">
              <a:lnSpc>
                <a:spcPts val="6604"/>
              </a:lnSpc>
              <a:buFont typeface="Arial"/>
              <a:buChar char="•"/>
            </a:pPr>
            <a:r>
              <a:rPr lang="en-US" sz="5503" spc="-159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Stuttering lasts several months</a:t>
            </a:r>
          </a:p>
          <a:p>
            <a:pPr marL="1188178" lvl="1" indent="-594089" algn="l">
              <a:lnSpc>
                <a:spcPts val="6604"/>
              </a:lnSpc>
              <a:buFont typeface="Arial"/>
              <a:buChar char="•"/>
            </a:pPr>
            <a:r>
              <a:rPr lang="en-US" sz="5503" spc="-159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The child shows frustration or avoidance</a:t>
            </a:r>
          </a:p>
          <a:p>
            <a:pPr marL="1188178" lvl="1" indent="-594089" algn="l">
              <a:lnSpc>
                <a:spcPts val="6604"/>
              </a:lnSpc>
              <a:buFont typeface="Arial"/>
              <a:buChar char="•"/>
            </a:pPr>
            <a:r>
              <a:rPr lang="en-US" sz="5503" spc="-159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There are physical signs (tension, struggle)</a:t>
            </a:r>
          </a:p>
          <a:p>
            <a:pPr marL="1188178" lvl="1" indent="-594089" algn="l">
              <a:lnSpc>
                <a:spcPts val="6604"/>
              </a:lnSpc>
              <a:buFont typeface="Arial"/>
              <a:buChar char="•"/>
            </a:pPr>
            <a:r>
              <a:rPr lang="en-US" sz="5503" spc="-159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Communication impacts social or academic performance</a:t>
            </a:r>
          </a:p>
          <a:p>
            <a:pPr algn="l">
              <a:lnSpc>
                <a:spcPts val="6604"/>
              </a:lnSpc>
            </a:pPr>
            <a:endParaRPr lang="en-US" sz="5503" spc="-159" dirty="0">
              <a:solidFill>
                <a:srgbClr val="000000"/>
              </a:solidFill>
              <a:latin typeface="Aristotelica Pro"/>
              <a:ea typeface="Aristotelica Pro"/>
              <a:cs typeface="Aristotelica Pro"/>
              <a:sym typeface="Aristotelica Pro"/>
            </a:endParaRPr>
          </a:p>
          <a:p>
            <a:pPr algn="l">
              <a:lnSpc>
                <a:spcPts val="6004"/>
              </a:lnSpc>
              <a:spcBef>
                <a:spcPct val="0"/>
              </a:spcBef>
            </a:pPr>
            <a:r>
              <a:rPr lang="en-US" sz="5003" b="1" spc="-145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Speech-Language Pathologists (SLPs) can provide individualized therapy and strategies.</a:t>
            </a:r>
          </a:p>
        </p:txBody>
      </p:sp>
      <p:sp>
        <p:nvSpPr>
          <p:cNvPr id="9" name="Freeform 9"/>
          <p:cNvSpPr/>
          <p:nvPr/>
        </p:nvSpPr>
        <p:spPr>
          <a:xfrm>
            <a:off x="3879635" y="-342900"/>
            <a:ext cx="10528729" cy="3276600"/>
          </a:xfrm>
          <a:custGeom>
            <a:avLst/>
            <a:gdLst/>
            <a:ahLst/>
            <a:cxnLst/>
            <a:rect l="l" t="t" r="r" b="b"/>
            <a:pathLst>
              <a:path w="10528729" h="5589798">
                <a:moveTo>
                  <a:pt x="0" y="0"/>
                </a:moveTo>
                <a:lnTo>
                  <a:pt x="10528728" y="0"/>
                </a:lnTo>
                <a:lnTo>
                  <a:pt x="10528728" y="5589798"/>
                </a:lnTo>
                <a:lnTo>
                  <a:pt x="0" y="5589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709707" y="944476"/>
            <a:ext cx="8868584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  <a:spcBef>
                <a:spcPct val="0"/>
              </a:spcBef>
            </a:pPr>
            <a:r>
              <a:rPr lang="en-US" sz="5999" b="1" spc="-173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When to Seek Support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67151" y="9041732"/>
            <a:ext cx="2292149" cy="812132"/>
            <a:chOff x="0" y="0"/>
            <a:chExt cx="3056198" cy="1082842"/>
          </a:xfrm>
        </p:grpSpPr>
        <p:sp>
          <p:nvSpPr>
            <p:cNvPr id="3" name="Freeform 3"/>
            <p:cNvSpPr/>
            <p:nvPr/>
          </p:nvSpPr>
          <p:spPr>
            <a:xfrm>
              <a:off x="2930155" y="894006"/>
              <a:ext cx="82010" cy="104973"/>
            </a:xfrm>
            <a:custGeom>
              <a:avLst/>
              <a:gdLst/>
              <a:ahLst/>
              <a:cxnLst/>
              <a:rect l="l" t="t" r="r" b="b"/>
              <a:pathLst>
                <a:path w="82010" h="104973">
                  <a:moveTo>
                    <a:pt x="0" y="0"/>
                  </a:moveTo>
                  <a:lnTo>
                    <a:pt x="82010" y="0"/>
                  </a:lnTo>
                  <a:lnTo>
                    <a:pt x="82010" y="104973"/>
                  </a:lnTo>
                  <a:lnTo>
                    <a:pt x="0" y="104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3170"/>
              <a:ext cx="1022013" cy="1069672"/>
            </a:xfrm>
            <a:custGeom>
              <a:avLst/>
              <a:gdLst/>
              <a:ahLst/>
              <a:cxnLst/>
              <a:rect l="l" t="t" r="r" b="b"/>
              <a:pathLst>
                <a:path w="1022013" h="1069672">
                  <a:moveTo>
                    <a:pt x="0" y="0"/>
                  </a:moveTo>
                  <a:lnTo>
                    <a:pt x="1022013" y="0"/>
                  </a:lnTo>
                  <a:lnTo>
                    <a:pt x="1022013" y="1069672"/>
                  </a:lnTo>
                  <a:lnTo>
                    <a:pt x="0" y="1069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992030" y="0"/>
              <a:ext cx="2064168" cy="1082842"/>
            </a:xfrm>
            <a:custGeom>
              <a:avLst/>
              <a:gdLst/>
              <a:ahLst/>
              <a:cxnLst/>
              <a:rect l="l" t="t" r="r" b="b"/>
              <a:pathLst>
                <a:path w="2064168" h="1082842">
                  <a:moveTo>
                    <a:pt x="0" y="0"/>
                  </a:moveTo>
                  <a:lnTo>
                    <a:pt x="2064168" y="0"/>
                  </a:lnTo>
                  <a:lnTo>
                    <a:pt x="2064168" y="1082842"/>
                  </a:lnTo>
                  <a:lnTo>
                    <a:pt x="0" y="1082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29084" y="2574679"/>
            <a:ext cx="15829832" cy="6712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04"/>
              </a:lnSpc>
            </a:pPr>
            <a:r>
              <a:rPr lang="en-US" sz="4800" b="1" spc="-159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Support is strongest when collaboration happens between:</a:t>
            </a:r>
          </a:p>
          <a:p>
            <a:pPr marL="1188178" lvl="1" indent="-594089" algn="l">
              <a:lnSpc>
                <a:spcPts val="6604"/>
              </a:lnSpc>
              <a:buFont typeface="Arial"/>
              <a:buChar char="•"/>
            </a:pPr>
            <a:r>
              <a:rPr lang="en-US" sz="4800" spc="-159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Parents</a:t>
            </a:r>
          </a:p>
          <a:p>
            <a:pPr marL="1188178" lvl="1" indent="-594089" algn="l">
              <a:lnSpc>
                <a:spcPts val="6604"/>
              </a:lnSpc>
              <a:buFont typeface="Arial"/>
              <a:buChar char="•"/>
            </a:pPr>
            <a:r>
              <a:rPr lang="en-US" sz="4800" spc="-159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Teachers</a:t>
            </a:r>
          </a:p>
          <a:p>
            <a:pPr marL="1188178" lvl="1" indent="-594089" algn="l">
              <a:lnSpc>
                <a:spcPts val="6604"/>
              </a:lnSpc>
              <a:buFont typeface="Arial"/>
              <a:buChar char="•"/>
            </a:pPr>
            <a:r>
              <a:rPr lang="en-US" sz="4800" spc="-159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Speech-Language Pathologists</a:t>
            </a:r>
          </a:p>
          <a:p>
            <a:pPr algn="l">
              <a:lnSpc>
                <a:spcPts val="6604"/>
              </a:lnSpc>
            </a:pPr>
            <a:endParaRPr lang="en-US" sz="4800" spc="-159" dirty="0">
              <a:solidFill>
                <a:srgbClr val="000000"/>
              </a:solidFill>
              <a:latin typeface="Aristotelica Pro"/>
              <a:ea typeface="Aristotelica Pro"/>
              <a:cs typeface="Aristotelica Pro"/>
              <a:sym typeface="Aristotelica Pro"/>
            </a:endParaRPr>
          </a:p>
          <a:p>
            <a:pPr algn="l">
              <a:lnSpc>
                <a:spcPts val="6604"/>
              </a:lnSpc>
              <a:spcBef>
                <a:spcPct val="0"/>
              </a:spcBef>
            </a:pPr>
            <a:r>
              <a:rPr lang="en-US" sz="4800" b="1" spc="-159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Organizations such as STARS Stuttering Treatment and Research Society nonprofit, provide research, education, and support for individuals who stutter.</a:t>
            </a:r>
          </a:p>
        </p:txBody>
      </p:sp>
      <p:sp>
        <p:nvSpPr>
          <p:cNvPr id="8" name="Freeform 8"/>
          <p:cNvSpPr/>
          <p:nvPr/>
        </p:nvSpPr>
        <p:spPr>
          <a:xfrm>
            <a:off x="3879635" y="-495300"/>
            <a:ext cx="10528729" cy="3631480"/>
          </a:xfrm>
          <a:custGeom>
            <a:avLst/>
            <a:gdLst/>
            <a:ahLst/>
            <a:cxnLst/>
            <a:rect l="l" t="t" r="r" b="b"/>
            <a:pathLst>
              <a:path w="10528729" h="5589798">
                <a:moveTo>
                  <a:pt x="0" y="0"/>
                </a:moveTo>
                <a:lnTo>
                  <a:pt x="10528728" y="0"/>
                </a:lnTo>
                <a:lnTo>
                  <a:pt x="10528728" y="5589798"/>
                </a:lnTo>
                <a:lnTo>
                  <a:pt x="0" y="5589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709707" y="868002"/>
            <a:ext cx="8868584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  <a:spcBef>
                <a:spcPct val="0"/>
              </a:spcBef>
            </a:pPr>
            <a:r>
              <a:rPr lang="en-US" sz="5999" b="1" spc="-173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Working with Professionals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67151" y="9041732"/>
            <a:ext cx="2292149" cy="812132"/>
            <a:chOff x="0" y="0"/>
            <a:chExt cx="3056198" cy="1082842"/>
          </a:xfrm>
        </p:grpSpPr>
        <p:sp>
          <p:nvSpPr>
            <p:cNvPr id="3" name="Freeform 3"/>
            <p:cNvSpPr/>
            <p:nvPr/>
          </p:nvSpPr>
          <p:spPr>
            <a:xfrm>
              <a:off x="2930155" y="894006"/>
              <a:ext cx="82010" cy="104973"/>
            </a:xfrm>
            <a:custGeom>
              <a:avLst/>
              <a:gdLst/>
              <a:ahLst/>
              <a:cxnLst/>
              <a:rect l="l" t="t" r="r" b="b"/>
              <a:pathLst>
                <a:path w="82010" h="104973">
                  <a:moveTo>
                    <a:pt x="0" y="0"/>
                  </a:moveTo>
                  <a:lnTo>
                    <a:pt x="82010" y="0"/>
                  </a:lnTo>
                  <a:lnTo>
                    <a:pt x="82010" y="104973"/>
                  </a:lnTo>
                  <a:lnTo>
                    <a:pt x="0" y="104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3170"/>
              <a:ext cx="1022013" cy="1069672"/>
            </a:xfrm>
            <a:custGeom>
              <a:avLst/>
              <a:gdLst/>
              <a:ahLst/>
              <a:cxnLst/>
              <a:rect l="l" t="t" r="r" b="b"/>
              <a:pathLst>
                <a:path w="1022013" h="1069672">
                  <a:moveTo>
                    <a:pt x="0" y="0"/>
                  </a:moveTo>
                  <a:lnTo>
                    <a:pt x="1022013" y="0"/>
                  </a:lnTo>
                  <a:lnTo>
                    <a:pt x="1022013" y="1069672"/>
                  </a:lnTo>
                  <a:lnTo>
                    <a:pt x="0" y="1069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992030" y="0"/>
              <a:ext cx="2064168" cy="1082842"/>
            </a:xfrm>
            <a:custGeom>
              <a:avLst/>
              <a:gdLst/>
              <a:ahLst/>
              <a:cxnLst/>
              <a:rect l="l" t="t" r="r" b="b"/>
              <a:pathLst>
                <a:path w="2064168" h="1082842">
                  <a:moveTo>
                    <a:pt x="0" y="0"/>
                  </a:moveTo>
                  <a:lnTo>
                    <a:pt x="2064168" y="0"/>
                  </a:lnTo>
                  <a:lnTo>
                    <a:pt x="2064168" y="1082842"/>
                  </a:lnTo>
                  <a:lnTo>
                    <a:pt x="0" y="1082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2640290"/>
            <a:ext cx="16230600" cy="694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404073" lvl="1" indent="-702036" algn="l">
              <a:lnSpc>
                <a:spcPts val="7804"/>
              </a:lnSpc>
              <a:buFont typeface="Arial"/>
              <a:buChar char="•"/>
            </a:pPr>
            <a:r>
              <a:rPr lang="en-US" sz="6503" spc="-188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Stuttering is a communication difference, not a behavior problem</a:t>
            </a:r>
          </a:p>
          <a:p>
            <a:pPr marL="1404073" lvl="1" indent="-702036" algn="l">
              <a:lnSpc>
                <a:spcPts val="7804"/>
              </a:lnSpc>
              <a:buFont typeface="Arial"/>
              <a:buChar char="•"/>
            </a:pPr>
            <a:r>
              <a:rPr lang="en-US" sz="6503" spc="-188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Patience and acceptance are the most powerful supports</a:t>
            </a:r>
          </a:p>
          <a:p>
            <a:pPr marL="1404073" lvl="1" indent="-702036" algn="l">
              <a:lnSpc>
                <a:spcPts val="7804"/>
              </a:lnSpc>
              <a:buFont typeface="Arial"/>
              <a:buChar char="•"/>
            </a:pPr>
            <a:r>
              <a:rPr lang="en-US" sz="6503" spc="-188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Reduce pressure, increase understanding</a:t>
            </a:r>
          </a:p>
          <a:p>
            <a:pPr marL="1404073" lvl="1" indent="-702036" algn="l">
              <a:lnSpc>
                <a:spcPts val="7804"/>
              </a:lnSpc>
              <a:spcBef>
                <a:spcPct val="0"/>
              </a:spcBef>
              <a:buFont typeface="Arial"/>
              <a:buChar char="•"/>
            </a:pPr>
            <a:r>
              <a:rPr lang="en-US" sz="6503" spc="-188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Support confidence as much as communication</a:t>
            </a:r>
          </a:p>
        </p:txBody>
      </p:sp>
      <p:sp>
        <p:nvSpPr>
          <p:cNvPr id="9" name="Freeform 9"/>
          <p:cNvSpPr/>
          <p:nvPr/>
        </p:nvSpPr>
        <p:spPr>
          <a:xfrm>
            <a:off x="3879635" y="-201317"/>
            <a:ext cx="10528729" cy="2941941"/>
          </a:xfrm>
          <a:custGeom>
            <a:avLst/>
            <a:gdLst/>
            <a:ahLst/>
            <a:cxnLst/>
            <a:rect l="l" t="t" r="r" b="b"/>
            <a:pathLst>
              <a:path w="10528729" h="5589798">
                <a:moveTo>
                  <a:pt x="0" y="0"/>
                </a:moveTo>
                <a:lnTo>
                  <a:pt x="10528728" y="0"/>
                </a:lnTo>
                <a:lnTo>
                  <a:pt x="10528728" y="5589798"/>
                </a:lnTo>
                <a:lnTo>
                  <a:pt x="0" y="5589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709707" y="717639"/>
            <a:ext cx="8868584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  <a:spcBef>
                <a:spcPct val="0"/>
              </a:spcBef>
            </a:pPr>
            <a:r>
              <a:rPr lang="en-US" sz="5999" b="1" spc="-173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Key Takeaways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67151" y="9041732"/>
            <a:ext cx="2292149" cy="812132"/>
            <a:chOff x="0" y="0"/>
            <a:chExt cx="3056198" cy="1082842"/>
          </a:xfrm>
        </p:grpSpPr>
        <p:sp>
          <p:nvSpPr>
            <p:cNvPr id="3" name="Freeform 3"/>
            <p:cNvSpPr/>
            <p:nvPr/>
          </p:nvSpPr>
          <p:spPr>
            <a:xfrm>
              <a:off x="2930155" y="894006"/>
              <a:ext cx="82010" cy="104973"/>
            </a:xfrm>
            <a:custGeom>
              <a:avLst/>
              <a:gdLst/>
              <a:ahLst/>
              <a:cxnLst/>
              <a:rect l="l" t="t" r="r" b="b"/>
              <a:pathLst>
                <a:path w="82010" h="104973">
                  <a:moveTo>
                    <a:pt x="0" y="0"/>
                  </a:moveTo>
                  <a:lnTo>
                    <a:pt x="82010" y="0"/>
                  </a:lnTo>
                  <a:lnTo>
                    <a:pt x="82010" y="104973"/>
                  </a:lnTo>
                  <a:lnTo>
                    <a:pt x="0" y="104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3170"/>
              <a:ext cx="1022013" cy="1069672"/>
            </a:xfrm>
            <a:custGeom>
              <a:avLst/>
              <a:gdLst/>
              <a:ahLst/>
              <a:cxnLst/>
              <a:rect l="l" t="t" r="r" b="b"/>
              <a:pathLst>
                <a:path w="1022013" h="1069672">
                  <a:moveTo>
                    <a:pt x="0" y="0"/>
                  </a:moveTo>
                  <a:lnTo>
                    <a:pt x="1022013" y="0"/>
                  </a:lnTo>
                  <a:lnTo>
                    <a:pt x="1022013" y="1069672"/>
                  </a:lnTo>
                  <a:lnTo>
                    <a:pt x="0" y="1069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992030" y="0"/>
              <a:ext cx="2064168" cy="1082842"/>
            </a:xfrm>
            <a:custGeom>
              <a:avLst/>
              <a:gdLst/>
              <a:ahLst/>
              <a:cxnLst/>
              <a:rect l="l" t="t" r="r" b="b"/>
              <a:pathLst>
                <a:path w="2064168" h="1082842">
                  <a:moveTo>
                    <a:pt x="0" y="0"/>
                  </a:moveTo>
                  <a:lnTo>
                    <a:pt x="2064168" y="0"/>
                  </a:lnTo>
                  <a:lnTo>
                    <a:pt x="2064168" y="1082842"/>
                  </a:lnTo>
                  <a:lnTo>
                    <a:pt x="0" y="1082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2458646"/>
            <a:ext cx="16230600" cy="6962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24"/>
              </a:lnSpc>
            </a:pPr>
            <a:r>
              <a:rPr lang="en-US" sz="5103" spc="-147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Students who stutter may qualify for support through an Individualized Education Plan (IEP) if </a:t>
            </a:r>
            <a:r>
              <a:rPr lang="en-US" sz="5103" u="sng" spc="-147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their speech impacts educational performance.</a:t>
            </a:r>
          </a:p>
          <a:p>
            <a:pPr algn="l">
              <a:lnSpc>
                <a:spcPts val="6124"/>
              </a:lnSpc>
            </a:pPr>
            <a:endParaRPr lang="en-US" sz="5103" u="sng" spc="-147" dirty="0">
              <a:solidFill>
                <a:srgbClr val="000000"/>
              </a:solidFill>
              <a:latin typeface="Aristotelica Pro"/>
              <a:ea typeface="Aristotelica Pro"/>
              <a:cs typeface="Aristotelica Pro"/>
              <a:sym typeface="Aristotelica Pro"/>
            </a:endParaRPr>
          </a:p>
          <a:p>
            <a:pPr algn="l">
              <a:lnSpc>
                <a:spcPts val="6124"/>
              </a:lnSpc>
            </a:pPr>
            <a:r>
              <a:rPr lang="en-US" sz="5103" b="1" spc="-147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An IEP is a legal document that includes:</a:t>
            </a:r>
          </a:p>
          <a:p>
            <a:pPr marL="1101820" lvl="1" indent="-550910" algn="l">
              <a:lnSpc>
                <a:spcPts val="6124"/>
              </a:lnSpc>
              <a:buFont typeface="Arial"/>
              <a:buChar char="•"/>
            </a:pPr>
            <a:r>
              <a:rPr lang="en-US" sz="5103" spc="-147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Student needs</a:t>
            </a:r>
          </a:p>
          <a:p>
            <a:pPr marL="1101820" lvl="1" indent="-550910" algn="l">
              <a:lnSpc>
                <a:spcPts val="6124"/>
              </a:lnSpc>
              <a:buFont typeface="Arial"/>
              <a:buChar char="•"/>
            </a:pPr>
            <a:r>
              <a:rPr lang="en-US" sz="5103" spc="-147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Measurable goals</a:t>
            </a:r>
          </a:p>
          <a:p>
            <a:pPr marL="1101820" lvl="1" indent="-550910" algn="l">
              <a:lnSpc>
                <a:spcPts val="6124"/>
              </a:lnSpc>
              <a:buFont typeface="Arial"/>
              <a:buChar char="•"/>
            </a:pPr>
            <a:r>
              <a:rPr lang="en-US" sz="5103" spc="-147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Speech/language services</a:t>
            </a:r>
          </a:p>
          <a:p>
            <a:pPr marL="1101820" lvl="1" indent="-550910" algn="l">
              <a:lnSpc>
                <a:spcPts val="6124"/>
              </a:lnSpc>
              <a:spcBef>
                <a:spcPct val="0"/>
              </a:spcBef>
              <a:buFont typeface="Arial"/>
              <a:buChar char="•"/>
            </a:pPr>
            <a:r>
              <a:rPr lang="en-US" sz="5103" spc="-147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Classroom accommodations</a:t>
            </a:r>
          </a:p>
        </p:txBody>
      </p:sp>
      <p:sp>
        <p:nvSpPr>
          <p:cNvPr id="7" name="Freeform 7"/>
          <p:cNvSpPr/>
          <p:nvPr/>
        </p:nvSpPr>
        <p:spPr>
          <a:xfrm>
            <a:off x="3879635" y="-342900"/>
            <a:ext cx="10528729" cy="3352800"/>
          </a:xfrm>
          <a:custGeom>
            <a:avLst/>
            <a:gdLst/>
            <a:ahLst/>
            <a:cxnLst/>
            <a:rect l="l" t="t" r="r" b="b"/>
            <a:pathLst>
              <a:path w="10528729" h="5589798">
                <a:moveTo>
                  <a:pt x="0" y="0"/>
                </a:moveTo>
                <a:lnTo>
                  <a:pt x="10528728" y="0"/>
                </a:lnTo>
                <a:lnTo>
                  <a:pt x="10528728" y="5589798"/>
                </a:lnTo>
                <a:lnTo>
                  <a:pt x="0" y="5589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709707" y="457200"/>
            <a:ext cx="8868584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5700" b="1" spc="-165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School Services </a:t>
            </a:r>
          </a:p>
          <a:p>
            <a:pPr algn="ctr">
              <a:lnSpc>
                <a:spcPts val="6839"/>
              </a:lnSpc>
              <a:spcBef>
                <a:spcPct val="0"/>
              </a:spcBef>
            </a:pPr>
            <a:r>
              <a:rPr lang="en-US" sz="5700" b="1" spc="-165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&amp; IEP Overview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67151" y="9041732"/>
            <a:ext cx="2292149" cy="812132"/>
            <a:chOff x="0" y="0"/>
            <a:chExt cx="3056198" cy="1082842"/>
          </a:xfrm>
        </p:grpSpPr>
        <p:sp>
          <p:nvSpPr>
            <p:cNvPr id="3" name="Freeform 3"/>
            <p:cNvSpPr/>
            <p:nvPr/>
          </p:nvSpPr>
          <p:spPr>
            <a:xfrm>
              <a:off x="2930155" y="894006"/>
              <a:ext cx="82010" cy="104973"/>
            </a:xfrm>
            <a:custGeom>
              <a:avLst/>
              <a:gdLst/>
              <a:ahLst/>
              <a:cxnLst/>
              <a:rect l="l" t="t" r="r" b="b"/>
              <a:pathLst>
                <a:path w="82010" h="104973">
                  <a:moveTo>
                    <a:pt x="0" y="0"/>
                  </a:moveTo>
                  <a:lnTo>
                    <a:pt x="82010" y="0"/>
                  </a:lnTo>
                  <a:lnTo>
                    <a:pt x="82010" y="104973"/>
                  </a:lnTo>
                  <a:lnTo>
                    <a:pt x="0" y="104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3170"/>
              <a:ext cx="1022013" cy="1069672"/>
            </a:xfrm>
            <a:custGeom>
              <a:avLst/>
              <a:gdLst/>
              <a:ahLst/>
              <a:cxnLst/>
              <a:rect l="l" t="t" r="r" b="b"/>
              <a:pathLst>
                <a:path w="1022013" h="1069672">
                  <a:moveTo>
                    <a:pt x="0" y="0"/>
                  </a:moveTo>
                  <a:lnTo>
                    <a:pt x="1022013" y="0"/>
                  </a:lnTo>
                  <a:lnTo>
                    <a:pt x="1022013" y="1069672"/>
                  </a:lnTo>
                  <a:lnTo>
                    <a:pt x="0" y="1069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992030" y="0"/>
              <a:ext cx="2064168" cy="1082842"/>
            </a:xfrm>
            <a:custGeom>
              <a:avLst/>
              <a:gdLst/>
              <a:ahLst/>
              <a:cxnLst/>
              <a:rect l="l" t="t" r="r" b="b"/>
              <a:pathLst>
                <a:path w="2064168" h="1082842">
                  <a:moveTo>
                    <a:pt x="0" y="0"/>
                  </a:moveTo>
                  <a:lnTo>
                    <a:pt x="2064168" y="0"/>
                  </a:lnTo>
                  <a:lnTo>
                    <a:pt x="2064168" y="1082842"/>
                  </a:lnTo>
                  <a:lnTo>
                    <a:pt x="0" y="1082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2094213"/>
            <a:ext cx="16230600" cy="672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404073" lvl="1" indent="-702036" algn="l">
              <a:lnSpc>
                <a:spcPts val="7804"/>
              </a:lnSpc>
              <a:buAutoNum type="arabicPeriod"/>
            </a:pPr>
            <a:r>
              <a:rPr lang="en-US" sz="6503" spc="-188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Request an evaluation in writing</a:t>
            </a:r>
          </a:p>
          <a:p>
            <a:pPr marL="1404073" lvl="1" indent="-702036" algn="l">
              <a:lnSpc>
                <a:spcPts val="7804"/>
              </a:lnSpc>
              <a:buAutoNum type="arabicPeriod"/>
            </a:pPr>
            <a:r>
              <a:rPr lang="en-US" sz="6503" spc="-188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School obtains parent consent</a:t>
            </a:r>
          </a:p>
          <a:p>
            <a:pPr marL="1404073" lvl="1" indent="-702036" algn="l">
              <a:lnSpc>
                <a:spcPts val="7804"/>
              </a:lnSpc>
              <a:buAutoNum type="arabicPeriod"/>
            </a:pPr>
            <a:r>
              <a:rPr lang="en-US" sz="6503" spc="-188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Student is evaluated (including Speech-Language Pathologist)</a:t>
            </a:r>
          </a:p>
          <a:p>
            <a:pPr marL="1404073" lvl="1" indent="-702036" algn="l">
              <a:lnSpc>
                <a:spcPts val="7804"/>
              </a:lnSpc>
              <a:buAutoNum type="arabicPeriod"/>
            </a:pPr>
            <a:r>
              <a:rPr lang="en-US" sz="6503" spc="-188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An eligibility meeting is held</a:t>
            </a:r>
          </a:p>
          <a:p>
            <a:pPr marL="1404073" lvl="1" indent="-702036" algn="l">
              <a:lnSpc>
                <a:spcPts val="7804"/>
              </a:lnSpc>
              <a:buAutoNum type="arabicPeriod"/>
            </a:pPr>
            <a:r>
              <a:rPr lang="en-US" sz="6503" spc="-188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If eligible, an IEP is developed</a:t>
            </a:r>
          </a:p>
          <a:p>
            <a:pPr algn="l">
              <a:lnSpc>
                <a:spcPts val="6124"/>
              </a:lnSpc>
              <a:spcBef>
                <a:spcPct val="0"/>
              </a:spcBef>
            </a:pPr>
            <a:endParaRPr lang="en-US" sz="6503" spc="-188">
              <a:solidFill>
                <a:srgbClr val="000000"/>
              </a:solidFill>
              <a:latin typeface="Aristotelica Pro"/>
              <a:ea typeface="Aristotelica Pro"/>
              <a:cs typeface="Aristotelica Pro"/>
              <a:sym typeface="Aristotelica Pro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3879635" y="-174026"/>
            <a:ext cx="10528729" cy="2895601"/>
          </a:xfrm>
          <a:custGeom>
            <a:avLst/>
            <a:gdLst/>
            <a:ahLst/>
            <a:cxnLst/>
            <a:rect l="l" t="t" r="r" b="b"/>
            <a:pathLst>
              <a:path w="10528729" h="5589798">
                <a:moveTo>
                  <a:pt x="0" y="0"/>
                </a:moveTo>
                <a:lnTo>
                  <a:pt x="10528728" y="0"/>
                </a:lnTo>
                <a:lnTo>
                  <a:pt x="10528728" y="5589798"/>
                </a:lnTo>
                <a:lnTo>
                  <a:pt x="0" y="5589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709707" y="821336"/>
            <a:ext cx="8868584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  <a:spcBef>
                <a:spcPct val="0"/>
              </a:spcBef>
            </a:pPr>
            <a:r>
              <a:rPr lang="en-US" sz="5999" b="1" spc="-173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How to Get an IEP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67151" y="9041732"/>
            <a:ext cx="2292149" cy="812132"/>
            <a:chOff x="0" y="0"/>
            <a:chExt cx="3056198" cy="1082842"/>
          </a:xfrm>
        </p:grpSpPr>
        <p:sp>
          <p:nvSpPr>
            <p:cNvPr id="3" name="Freeform 3"/>
            <p:cNvSpPr/>
            <p:nvPr/>
          </p:nvSpPr>
          <p:spPr>
            <a:xfrm>
              <a:off x="2930155" y="894006"/>
              <a:ext cx="82010" cy="104973"/>
            </a:xfrm>
            <a:custGeom>
              <a:avLst/>
              <a:gdLst/>
              <a:ahLst/>
              <a:cxnLst/>
              <a:rect l="l" t="t" r="r" b="b"/>
              <a:pathLst>
                <a:path w="82010" h="104973">
                  <a:moveTo>
                    <a:pt x="0" y="0"/>
                  </a:moveTo>
                  <a:lnTo>
                    <a:pt x="82010" y="0"/>
                  </a:lnTo>
                  <a:lnTo>
                    <a:pt x="82010" y="104973"/>
                  </a:lnTo>
                  <a:lnTo>
                    <a:pt x="0" y="104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3170"/>
              <a:ext cx="1022013" cy="1069672"/>
            </a:xfrm>
            <a:custGeom>
              <a:avLst/>
              <a:gdLst/>
              <a:ahLst/>
              <a:cxnLst/>
              <a:rect l="l" t="t" r="r" b="b"/>
              <a:pathLst>
                <a:path w="1022013" h="1069672">
                  <a:moveTo>
                    <a:pt x="0" y="0"/>
                  </a:moveTo>
                  <a:lnTo>
                    <a:pt x="1022013" y="0"/>
                  </a:lnTo>
                  <a:lnTo>
                    <a:pt x="1022013" y="1069672"/>
                  </a:lnTo>
                  <a:lnTo>
                    <a:pt x="0" y="1069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992030" y="0"/>
              <a:ext cx="2064168" cy="1082842"/>
            </a:xfrm>
            <a:custGeom>
              <a:avLst/>
              <a:gdLst/>
              <a:ahLst/>
              <a:cxnLst/>
              <a:rect l="l" t="t" r="r" b="b"/>
              <a:pathLst>
                <a:path w="2064168" h="1082842">
                  <a:moveTo>
                    <a:pt x="0" y="0"/>
                  </a:moveTo>
                  <a:lnTo>
                    <a:pt x="2064168" y="0"/>
                  </a:lnTo>
                  <a:lnTo>
                    <a:pt x="2064168" y="1082842"/>
                  </a:lnTo>
                  <a:lnTo>
                    <a:pt x="0" y="1082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2103738"/>
            <a:ext cx="16230600" cy="6657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99"/>
              </a:lnSpc>
            </a:pPr>
            <a:r>
              <a:rPr lang="en-US" sz="6499" b="1" spc="-188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An IEP provides:</a:t>
            </a:r>
          </a:p>
          <a:p>
            <a:pPr marL="1403346" lvl="1" indent="-701673" algn="l">
              <a:lnSpc>
                <a:spcPts val="7799"/>
              </a:lnSpc>
              <a:buFont typeface="Arial"/>
              <a:buChar char="•"/>
            </a:pPr>
            <a:r>
              <a:rPr lang="en-US" sz="6499" spc="-188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Individualized speech-language therapy</a:t>
            </a:r>
          </a:p>
          <a:p>
            <a:pPr marL="1403346" lvl="1" indent="-701673" algn="l">
              <a:lnSpc>
                <a:spcPts val="7799"/>
              </a:lnSpc>
              <a:buFont typeface="Arial"/>
              <a:buChar char="•"/>
            </a:pPr>
            <a:r>
              <a:rPr lang="en-US" sz="6499" spc="-188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Classroom accommodations</a:t>
            </a:r>
          </a:p>
          <a:p>
            <a:pPr marL="1403346" lvl="1" indent="-701673" algn="l">
              <a:lnSpc>
                <a:spcPts val="7799"/>
              </a:lnSpc>
              <a:buFont typeface="Arial"/>
              <a:buChar char="•"/>
            </a:pPr>
            <a:r>
              <a:rPr lang="en-US" sz="6499" spc="-188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Consistent support across settings</a:t>
            </a:r>
          </a:p>
          <a:p>
            <a:pPr marL="1403346" lvl="1" indent="-701673" algn="l">
              <a:lnSpc>
                <a:spcPts val="7799"/>
              </a:lnSpc>
              <a:buFont typeface="Arial"/>
              <a:buChar char="•"/>
            </a:pPr>
            <a:r>
              <a:rPr lang="en-US" sz="6499" spc="-188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Ongoing progress monitoring</a:t>
            </a:r>
          </a:p>
          <a:p>
            <a:pPr marL="1403346" lvl="1" indent="-701673" algn="l">
              <a:lnSpc>
                <a:spcPts val="7799"/>
              </a:lnSpc>
              <a:buFont typeface="Arial"/>
              <a:buChar char="•"/>
            </a:pPr>
            <a:r>
              <a:rPr lang="en-US" sz="6499" spc="-188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Legal protections to ensure needs are met</a:t>
            </a:r>
          </a:p>
          <a:p>
            <a:pPr algn="l">
              <a:lnSpc>
                <a:spcPts val="6124"/>
              </a:lnSpc>
              <a:spcBef>
                <a:spcPct val="0"/>
              </a:spcBef>
            </a:pPr>
            <a:endParaRPr lang="en-US" sz="6499" spc="-188">
              <a:solidFill>
                <a:srgbClr val="000000"/>
              </a:solidFill>
              <a:latin typeface="Aristotelica Pro"/>
              <a:ea typeface="Aristotelica Pro"/>
              <a:cs typeface="Aristotelica Pro"/>
              <a:sym typeface="Aristotelica Pro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3879636" y="-2959386"/>
            <a:ext cx="10528729" cy="5589798"/>
          </a:xfrm>
          <a:custGeom>
            <a:avLst/>
            <a:gdLst/>
            <a:ahLst/>
            <a:cxnLst/>
            <a:rect l="l" t="t" r="r" b="b"/>
            <a:pathLst>
              <a:path w="10528729" h="5589798">
                <a:moveTo>
                  <a:pt x="0" y="0"/>
                </a:moveTo>
                <a:lnTo>
                  <a:pt x="10528728" y="0"/>
                </a:lnTo>
                <a:lnTo>
                  <a:pt x="10528728" y="5589798"/>
                </a:lnTo>
                <a:lnTo>
                  <a:pt x="0" y="5589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709708" y="311905"/>
            <a:ext cx="8868584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  <a:spcBef>
                <a:spcPct val="0"/>
              </a:spcBef>
            </a:pPr>
            <a:r>
              <a:rPr lang="en-US" sz="5999" b="1" spc="-173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Why an IEP Is Important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67151" y="9041732"/>
            <a:ext cx="2292149" cy="812132"/>
            <a:chOff x="0" y="0"/>
            <a:chExt cx="3056198" cy="1082842"/>
          </a:xfrm>
        </p:grpSpPr>
        <p:sp>
          <p:nvSpPr>
            <p:cNvPr id="3" name="Freeform 3"/>
            <p:cNvSpPr/>
            <p:nvPr/>
          </p:nvSpPr>
          <p:spPr>
            <a:xfrm>
              <a:off x="2930155" y="894006"/>
              <a:ext cx="82010" cy="104973"/>
            </a:xfrm>
            <a:custGeom>
              <a:avLst/>
              <a:gdLst/>
              <a:ahLst/>
              <a:cxnLst/>
              <a:rect l="l" t="t" r="r" b="b"/>
              <a:pathLst>
                <a:path w="82010" h="104973">
                  <a:moveTo>
                    <a:pt x="0" y="0"/>
                  </a:moveTo>
                  <a:lnTo>
                    <a:pt x="82010" y="0"/>
                  </a:lnTo>
                  <a:lnTo>
                    <a:pt x="82010" y="104973"/>
                  </a:lnTo>
                  <a:lnTo>
                    <a:pt x="0" y="104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3170"/>
              <a:ext cx="1022013" cy="1069672"/>
            </a:xfrm>
            <a:custGeom>
              <a:avLst/>
              <a:gdLst/>
              <a:ahLst/>
              <a:cxnLst/>
              <a:rect l="l" t="t" r="r" b="b"/>
              <a:pathLst>
                <a:path w="1022013" h="1069672">
                  <a:moveTo>
                    <a:pt x="0" y="0"/>
                  </a:moveTo>
                  <a:lnTo>
                    <a:pt x="1022013" y="0"/>
                  </a:lnTo>
                  <a:lnTo>
                    <a:pt x="1022013" y="1069672"/>
                  </a:lnTo>
                  <a:lnTo>
                    <a:pt x="0" y="1069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992030" y="0"/>
              <a:ext cx="2064168" cy="1082842"/>
            </a:xfrm>
            <a:custGeom>
              <a:avLst/>
              <a:gdLst/>
              <a:ahLst/>
              <a:cxnLst/>
              <a:rect l="l" t="t" r="r" b="b"/>
              <a:pathLst>
                <a:path w="2064168" h="1082842">
                  <a:moveTo>
                    <a:pt x="0" y="0"/>
                  </a:moveTo>
                  <a:lnTo>
                    <a:pt x="2064168" y="0"/>
                  </a:lnTo>
                  <a:lnTo>
                    <a:pt x="2064168" y="1082842"/>
                  </a:lnTo>
                  <a:lnTo>
                    <a:pt x="0" y="1082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61724" y="2630412"/>
            <a:ext cx="16230600" cy="779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52947" lvl="1" indent="-626473" algn="l">
              <a:lnSpc>
                <a:spcPts val="6964"/>
              </a:lnSpc>
              <a:buFont typeface="Arial"/>
              <a:buChar char="•"/>
            </a:pPr>
            <a:r>
              <a:rPr lang="en-US" sz="5803" spc="-168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Speech therapy sessions with an SLP</a:t>
            </a:r>
          </a:p>
          <a:p>
            <a:pPr marL="1252947" lvl="1" indent="-626473" algn="l">
              <a:lnSpc>
                <a:spcPts val="6964"/>
              </a:lnSpc>
              <a:buFont typeface="Arial"/>
              <a:buChar char="•"/>
            </a:pPr>
            <a:r>
              <a:rPr lang="en-US" sz="5803" spc="-168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Extended wait time for responses</a:t>
            </a:r>
          </a:p>
          <a:p>
            <a:pPr marL="1252947" lvl="1" indent="-626473" algn="l">
              <a:lnSpc>
                <a:spcPts val="6964"/>
              </a:lnSpc>
              <a:buFont typeface="Arial"/>
              <a:buChar char="•"/>
            </a:pPr>
            <a:r>
              <a:rPr lang="en-US" sz="5803" spc="-168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Alternative participation options (small group, written work)</a:t>
            </a:r>
          </a:p>
          <a:p>
            <a:pPr marL="1252947" lvl="1" indent="-626473" algn="l">
              <a:lnSpc>
                <a:spcPts val="6964"/>
              </a:lnSpc>
              <a:buFont typeface="Arial"/>
              <a:buChar char="•"/>
            </a:pPr>
            <a:r>
              <a:rPr lang="en-US" sz="5803" spc="-168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Reduced pressure for oral reading when appropriate</a:t>
            </a:r>
          </a:p>
          <a:p>
            <a:pPr marL="1252947" lvl="1" indent="-626473" algn="l">
              <a:lnSpc>
                <a:spcPts val="6964"/>
              </a:lnSpc>
              <a:buFont typeface="Arial"/>
              <a:buChar char="•"/>
            </a:pPr>
            <a:r>
              <a:rPr lang="en-US" sz="5803" spc="-168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Teacher strategies to reduce communication stress</a:t>
            </a:r>
          </a:p>
          <a:p>
            <a:pPr algn="l">
              <a:lnSpc>
                <a:spcPts val="6124"/>
              </a:lnSpc>
              <a:spcBef>
                <a:spcPct val="0"/>
              </a:spcBef>
            </a:pPr>
            <a:endParaRPr lang="en-US" sz="5803" spc="-168" dirty="0">
              <a:solidFill>
                <a:srgbClr val="000000"/>
              </a:solidFill>
              <a:latin typeface="Aristotelica Pro"/>
              <a:ea typeface="Aristotelica Pro"/>
              <a:cs typeface="Aristotelica Pro"/>
              <a:sym typeface="Aristotelica Pro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3879635" y="-190500"/>
            <a:ext cx="10528729" cy="3276601"/>
          </a:xfrm>
          <a:custGeom>
            <a:avLst/>
            <a:gdLst/>
            <a:ahLst/>
            <a:cxnLst/>
            <a:rect l="l" t="t" r="r" b="b"/>
            <a:pathLst>
              <a:path w="10528729" h="5589798">
                <a:moveTo>
                  <a:pt x="0" y="0"/>
                </a:moveTo>
                <a:lnTo>
                  <a:pt x="10528728" y="0"/>
                </a:lnTo>
                <a:lnTo>
                  <a:pt x="10528728" y="5589798"/>
                </a:lnTo>
                <a:lnTo>
                  <a:pt x="0" y="5589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709707" y="995362"/>
            <a:ext cx="8868584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  <a:spcBef>
                <a:spcPct val="0"/>
              </a:spcBef>
            </a:pPr>
            <a:r>
              <a:rPr lang="en-US" sz="5999" b="1" spc="-173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Examples of IEP Supports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67151" y="9041732"/>
            <a:ext cx="2292149" cy="812132"/>
            <a:chOff x="0" y="0"/>
            <a:chExt cx="3056198" cy="1082842"/>
          </a:xfrm>
        </p:grpSpPr>
        <p:sp>
          <p:nvSpPr>
            <p:cNvPr id="3" name="Freeform 3"/>
            <p:cNvSpPr/>
            <p:nvPr/>
          </p:nvSpPr>
          <p:spPr>
            <a:xfrm>
              <a:off x="2930155" y="894006"/>
              <a:ext cx="82010" cy="104973"/>
            </a:xfrm>
            <a:custGeom>
              <a:avLst/>
              <a:gdLst/>
              <a:ahLst/>
              <a:cxnLst/>
              <a:rect l="l" t="t" r="r" b="b"/>
              <a:pathLst>
                <a:path w="82010" h="104973">
                  <a:moveTo>
                    <a:pt x="0" y="0"/>
                  </a:moveTo>
                  <a:lnTo>
                    <a:pt x="82010" y="0"/>
                  </a:lnTo>
                  <a:lnTo>
                    <a:pt x="82010" y="104973"/>
                  </a:lnTo>
                  <a:lnTo>
                    <a:pt x="0" y="104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3170"/>
              <a:ext cx="1022013" cy="1069672"/>
            </a:xfrm>
            <a:custGeom>
              <a:avLst/>
              <a:gdLst/>
              <a:ahLst/>
              <a:cxnLst/>
              <a:rect l="l" t="t" r="r" b="b"/>
              <a:pathLst>
                <a:path w="1022013" h="1069672">
                  <a:moveTo>
                    <a:pt x="0" y="0"/>
                  </a:moveTo>
                  <a:lnTo>
                    <a:pt x="1022013" y="0"/>
                  </a:lnTo>
                  <a:lnTo>
                    <a:pt x="1022013" y="1069672"/>
                  </a:lnTo>
                  <a:lnTo>
                    <a:pt x="0" y="1069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992030" y="0"/>
              <a:ext cx="2064168" cy="1082842"/>
            </a:xfrm>
            <a:custGeom>
              <a:avLst/>
              <a:gdLst/>
              <a:ahLst/>
              <a:cxnLst/>
              <a:rect l="l" t="t" r="r" b="b"/>
              <a:pathLst>
                <a:path w="2064168" h="1082842">
                  <a:moveTo>
                    <a:pt x="0" y="0"/>
                  </a:moveTo>
                  <a:lnTo>
                    <a:pt x="2064168" y="0"/>
                  </a:lnTo>
                  <a:lnTo>
                    <a:pt x="2064168" y="1082842"/>
                  </a:lnTo>
                  <a:lnTo>
                    <a:pt x="0" y="1082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2630412"/>
            <a:ext cx="16230600" cy="738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44"/>
              </a:lnSpc>
            </a:pPr>
            <a:r>
              <a:rPr lang="en-US" sz="6203" b="1" spc="-179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When families and school teams work together, students who stutter are more likely to:</a:t>
            </a:r>
          </a:p>
          <a:p>
            <a:pPr marL="1339304" lvl="1" indent="-669652" algn="l">
              <a:lnSpc>
                <a:spcPts val="7444"/>
              </a:lnSpc>
              <a:buFont typeface="Arial"/>
              <a:buChar char="•"/>
            </a:pPr>
            <a:r>
              <a:rPr lang="en-US" sz="6203" spc="-179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Feel confident speaking</a:t>
            </a:r>
          </a:p>
          <a:p>
            <a:pPr marL="1339304" lvl="1" indent="-669652" algn="l">
              <a:lnSpc>
                <a:spcPts val="7444"/>
              </a:lnSpc>
              <a:buFont typeface="Arial"/>
              <a:buChar char="•"/>
            </a:pPr>
            <a:r>
              <a:rPr lang="en-US" sz="6203" spc="-179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Participate more in class</a:t>
            </a:r>
          </a:p>
          <a:p>
            <a:pPr marL="1339304" lvl="1" indent="-669652" algn="l">
              <a:lnSpc>
                <a:spcPts val="7444"/>
              </a:lnSpc>
              <a:buFont typeface="Arial"/>
              <a:buChar char="•"/>
            </a:pPr>
            <a:r>
              <a:rPr lang="en-US" sz="6203" spc="-179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Experience less communication anxiety</a:t>
            </a:r>
          </a:p>
          <a:p>
            <a:pPr marL="1339304" lvl="1" indent="-669652" algn="l">
              <a:lnSpc>
                <a:spcPts val="7444"/>
              </a:lnSpc>
              <a:buFont typeface="Arial"/>
              <a:buChar char="•"/>
            </a:pPr>
            <a:r>
              <a:rPr lang="en-US" sz="6203" spc="-179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Make meaningful progress toward communication goals</a:t>
            </a:r>
          </a:p>
          <a:p>
            <a:pPr algn="l">
              <a:lnSpc>
                <a:spcPts val="6124"/>
              </a:lnSpc>
              <a:spcBef>
                <a:spcPct val="0"/>
              </a:spcBef>
            </a:pPr>
            <a:endParaRPr lang="en-US" sz="6203" spc="-179" dirty="0">
              <a:solidFill>
                <a:srgbClr val="000000"/>
              </a:solidFill>
              <a:latin typeface="Aristotelica Pro"/>
              <a:ea typeface="Aristotelica Pro"/>
              <a:cs typeface="Aristotelica Pro"/>
              <a:sym typeface="Aristotelica Pro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879635" y="-419101"/>
            <a:ext cx="10528729" cy="3276601"/>
          </a:xfrm>
          <a:custGeom>
            <a:avLst/>
            <a:gdLst/>
            <a:ahLst/>
            <a:cxnLst/>
            <a:rect l="l" t="t" r="r" b="b"/>
            <a:pathLst>
              <a:path w="10528729" h="5589798">
                <a:moveTo>
                  <a:pt x="0" y="0"/>
                </a:moveTo>
                <a:lnTo>
                  <a:pt x="10528728" y="0"/>
                </a:lnTo>
                <a:lnTo>
                  <a:pt x="10528728" y="5589798"/>
                </a:lnTo>
                <a:lnTo>
                  <a:pt x="0" y="5589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709707" y="667872"/>
            <a:ext cx="8868584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  <a:spcBef>
                <a:spcPct val="0"/>
              </a:spcBef>
            </a:pPr>
            <a:r>
              <a:rPr lang="en-US" sz="5999" b="1" spc="-173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Collaboration Is Key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67151" y="9041732"/>
            <a:ext cx="2292149" cy="812132"/>
            <a:chOff x="0" y="0"/>
            <a:chExt cx="3056198" cy="1082842"/>
          </a:xfrm>
        </p:grpSpPr>
        <p:sp>
          <p:nvSpPr>
            <p:cNvPr id="3" name="Freeform 3"/>
            <p:cNvSpPr/>
            <p:nvPr/>
          </p:nvSpPr>
          <p:spPr>
            <a:xfrm>
              <a:off x="2930155" y="894006"/>
              <a:ext cx="82010" cy="104973"/>
            </a:xfrm>
            <a:custGeom>
              <a:avLst/>
              <a:gdLst/>
              <a:ahLst/>
              <a:cxnLst/>
              <a:rect l="l" t="t" r="r" b="b"/>
              <a:pathLst>
                <a:path w="82010" h="104973">
                  <a:moveTo>
                    <a:pt x="0" y="0"/>
                  </a:moveTo>
                  <a:lnTo>
                    <a:pt x="82010" y="0"/>
                  </a:lnTo>
                  <a:lnTo>
                    <a:pt x="82010" y="104973"/>
                  </a:lnTo>
                  <a:lnTo>
                    <a:pt x="0" y="104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3170"/>
              <a:ext cx="1022013" cy="1069672"/>
            </a:xfrm>
            <a:custGeom>
              <a:avLst/>
              <a:gdLst/>
              <a:ahLst/>
              <a:cxnLst/>
              <a:rect l="l" t="t" r="r" b="b"/>
              <a:pathLst>
                <a:path w="1022013" h="1069672">
                  <a:moveTo>
                    <a:pt x="0" y="0"/>
                  </a:moveTo>
                  <a:lnTo>
                    <a:pt x="1022013" y="0"/>
                  </a:lnTo>
                  <a:lnTo>
                    <a:pt x="1022013" y="1069672"/>
                  </a:lnTo>
                  <a:lnTo>
                    <a:pt x="0" y="1069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992030" y="0"/>
              <a:ext cx="2064168" cy="1082842"/>
            </a:xfrm>
            <a:custGeom>
              <a:avLst/>
              <a:gdLst/>
              <a:ahLst/>
              <a:cxnLst/>
              <a:rect l="l" t="t" r="r" b="b"/>
              <a:pathLst>
                <a:path w="2064168" h="1082842">
                  <a:moveTo>
                    <a:pt x="0" y="0"/>
                  </a:moveTo>
                  <a:lnTo>
                    <a:pt x="2064168" y="0"/>
                  </a:lnTo>
                  <a:lnTo>
                    <a:pt x="2064168" y="1082842"/>
                  </a:lnTo>
                  <a:lnTo>
                    <a:pt x="0" y="1082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2837448"/>
            <a:ext cx="16230600" cy="661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 b="1" spc="-185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Supporting students who stutter means:</a:t>
            </a:r>
          </a:p>
          <a:p>
            <a:pPr marL="1381759" lvl="1" indent="-690880" algn="l">
              <a:lnSpc>
                <a:spcPts val="7679"/>
              </a:lnSpc>
              <a:buFont typeface="Arial"/>
              <a:buChar char="•"/>
            </a:pPr>
            <a:r>
              <a:rPr lang="en-US" sz="6399" spc="-185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Listening with patience</a:t>
            </a:r>
          </a:p>
          <a:p>
            <a:pPr marL="1381759" lvl="1" indent="-690880" algn="l">
              <a:lnSpc>
                <a:spcPts val="7679"/>
              </a:lnSpc>
              <a:buFont typeface="Arial"/>
              <a:buChar char="•"/>
            </a:pPr>
            <a:r>
              <a:rPr lang="en-US" sz="6399" spc="-185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Creating supportive environments</a:t>
            </a:r>
          </a:p>
          <a:p>
            <a:pPr marL="1381759" lvl="1" indent="-690880" algn="l">
              <a:lnSpc>
                <a:spcPts val="7679"/>
              </a:lnSpc>
              <a:buFont typeface="Arial"/>
              <a:buChar char="•"/>
            </a:pPr>
            <a:r>
              <a:rPr lang="en-US" sz="6399" spc="-185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Providing access to services</a:t>
            </a:r>
          </a:p>
          <a:p>
            <a:pPr marL="1381759" lvl="1" indent="-690880" algn="l">
              <a:lnSpc>
                <a:spcPts val="7679"/>
              </a:lnSpc>
              <a:buFont typeface="Arial"/>
              <a:buChar char="•"/>
            </a:pPr>
            <a:r>
              <a:rPr lang="en-US" sz="6399" spc="-185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Building confidence and communication success</a:t>
            </a:r>
          </a:p>
          <a:p>
            <a:pPr algn="l">
              <a:lnSpc>
                <a:spcPts val="6124"/>
              </a:lnSpc>
              <a:spcBef>
                <a:spcPct val="0"/>
              </a:spcBef>
            </a:pPr>
            <a:endParaRPr lang="en-US" sz="6399" spc="-185" dirty="0">
              <a:solidFill>
                <a:srgbClr val="000000"/>
              </a:solidFill>
              <a:latin typeface="Aristotelica Pro"/>
              <a:ea typeface="Aristotelica Pro"/>
              <a:cs typeface="Aristotelica Pro"/>
              <a:sym typeface="Aristotelica Pro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3879635" y="-419100"/>
            <a:ext cx="10528729" cy="3810000"/>
          </a:xfrm>
          <a:custGeom>
            <a:avLst/>
            <a:gdLst/>
            <a:ahLst/>
            <a:cxnLst/>
            <a:rect l="l" t="t" r="r" b="b"/>
            <a:pathLst>
              <a:path w="10528729" h="5589798">
                <a:moveTo>
                  <a:pt x="0" y="0"/>
                </a:moveTo>
                <a:lnTo>
                  <a:pt x="10528728" y="0"/>
                </a:lnTo>
                <a:lnTo>
                  <a:pt x="10528728" y="5589798"/>
                </a:lnTo>
                <a:lnTo>
                  <a:pt x="0" y="5589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709707" y="1033462"/>
            <a:ext cx="8868584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  <a:spcBef>
                <a:spcPct val="0"/>
              </a:spcBef>
            </a:pPr>
            <a:r>
              <a:rPr lang="en-US" sz="5999" b="1" spc="-173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Closing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67151" y="9041732"/>
            <a:ext cx="2292149" cy="812132"/>
            <a:chOff x="0" y="0"/>
            <a:chExt cx="3056198" cy="1082842"/>
          </a:xfrm>
        </p:grpSpPr>
        <p:sp>
          <p:nvSpPr>
            <p:cNvPr id="3" name="Freeform 3"/>
            <p:cNvSpPr/>
            <p:nvPr/>
          </p:nvSpPr>
          <p:spPr>
            <a:xfrm>
              <a:off x="2930155" y="894006"/>
              <a:ext cx="82010" cy="104973"/>
            </a:xfrm>
            <a:custGeom>
              <a:avLst/>
              <a:gdLst/>
              <a:ahLst/>
              <a:cxnLst/>
              <a:rect l="l" t="t" r="r" b="b"/>
              <a:pathLst>
                <a:path w="82010" h="104973">
                  <a:moveTo>
                    <a:pt x="0" y="0"/>
                  </a:moveTo>
                  <a:lnTo>
                    <a:pt x="82010" y="0"/>
                  </a:lnTo>
                  <a:lnTo>
                    <a:pt x="82010" y="104973"/>
                  </a:lnTo>
                  <a:lnTo>
                    <a:pt x="0" y="104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3170"/>
              <a:ext cx="1022013" cy="1069672"/>
            </a:xfrm>
            <a:custGeom>
              <a:avLst/>
              <a:gdLst/>
              <a:ahLst/>
              <a:cxnLst/>
              <a:rect l="l" t="t" r="r" b="b"/>
              <a:pathLst>
                <a:path w="1022013" h="1069672">
                  <a:moveTo>
                    <a:pt x="0" y="0"/>
                  </a:moveTo>
                  <a:lnTo>
                    <a:pt x="1022013" y="0"/>
                  </a:lnTo>
                  <a:lnTo>
                    <a:pt x="1022013" y="1069672"/>
                  </a:lnTo>
                  <a:lnTo>
                    <a:pt x="0" y="1069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992030" y="0"/>
              <a:ext cx="2064168" cy="1082842"/>
            </a:xfrm>
            <a:custGeom>
              <a:avLst/>
              <a:gdLst/>
              <a:ahLst/>
              <a:cxnLst/>
              <a:rect l="l" t="t" r="r" b="b"/>
              <a:pathLst>
                <a:path w="2064168" h="1082842">
                  <a:moveTo>
                    <a:pt x="0" y="0"/>
                  </a:moveTo>
                  <a:lnTo>
                    <a:pt x="2064168" y="0"/>
                  </a:lnTo>
                  <a:lnTo>
                    <a:pt x="2064168" y="1082842"/>
                  </a:lnTo>
                  <a:lnTo>
                    <a:pt x="0" y="1082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205415" y="512224"/>
            <a:ext cx="17877169" cy="9491151"/>
          </a:xfrm>
          <a:custGeom>
            <a:avLst/>
            <a:gdLst/>
            <a:ahLst/>
            <a:cxnLst/>
            <a:rect l="l" t="t" r="r" b="b"/>
            <a:pathLst>
              <a:path w="17877169" h="9491151">
                <a:moveTo>
                  <a:pt x="0" y="0"/>
                </a:moveTo>
                <a:lnTo>
                  <a:pt x="17877169" y="0"/>
                </a:lnTo>
                <a:lnTo>
                  <a:pt x="17877169" y="9491152"/>
                </a:lnTo>
                <a:lnTo>
                  <a:pt x="0" y="9491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915124" y="4219575"/>
            <a:ext cx="8868584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00"/>
              </a:lnSpc>
              <a:spcBef>
                <a:spcPct val="0"/>
              </a:spcBef>
            </a:pPr>
            <a:r>
              <a:rPr lang="en-US" sz="13500" b="1" spc="-391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67151" y="9041732"/>
            <a:ext cx="2292149" cy="812132"/>
            <a:chOff x="0" y="0"/>
            <a:chExt cx="3056198" cy="1082842"/>
          </a:xfrm>
        </p:grpSpPr>
        <p:sp>
          <p:nvSpPr>
            <p:cNvPr id="3" name="Freeform 3"/>
            <p:cNvSpPr/>
            <p:nvPr/>
          </p:nvSpPr>
          <p:spPr>
            <a:xfrm>
              <a:off x="2930155" y="894006"/>
              <a:ext cx="82010" cy="104973"/>
            </a:xfrm>
            <a:custGeom>
              <a:avLst/>
              <a:gdLst/>
              <a:ahLst/>
              <a:cxnLst/>
              <a:rect l="l" t="t" r="r" b="b"/>
              <a:pathLst>
                <a:path w="82010" h="104973">
                  <a:moveTo>
                    <a:pt x="0" y="0"/>
                  </a:moveTo>
                  <a:lnTo>
                    <a:pt x="82010" y="0"/>
                  </a:lnTo>
                  <a:lnTo>
                    <a:pt x="82010" y="104973"/>
                  </a:lnTo>
                  <a:lnTo>
                    <a:pt x="0" y="104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3170"/>
              <a:ext cx="1022013" cy="1069672"/>
            </a:xfrm>
            <a:custGeom>
              <a:avLst/>
              <a:gdLst/>
              <a:ahLst/>
              <a:cxnLst/>
              <a:rect l="l" t="t" r="r" b="b"/>
              <a:pathLst>
                <a:path w="1022013" h="1069672">
                  <a:moveTo>
                    <a:pt x="0" y="0"/>
                  </a:moveTo>
                  <a:lnTo>
                    <a:pt x="1022013" y="0"/>
                  </a:lnTo>
                  <a:lnTo>
                    <a:pt x="1022013" y="1069672"/>
                  </a:lnTo>
                  <a:lnTo>
                    <a:pt x="0" y="1069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992030" y="0"/>
              <a:ext cx="2064168" cy="1082842"/>
            </a:xfrm>
            <a:custGeom>
              <a:avLst/>
              <a:gdLst/>
              <a:ahLst/>
              <a:cxnLst/>
              <a:rect l="l" t="t" r="r" b="b"/>
              <a:pathLst>
                <a:path w="2064168" h="1082842">
                  <a:moveTo>
                    <a:pt x="0" y="0"/>
                  </a:moveTo>
                  <a:lnTo>
                    <a:pt x="2064168" y="0"/>
                  </a:lnTo>
                  <a:lnTo>
                    <a:pt x="2064168" y="1082842"/>
                  </a:lnTo>
                  <a:lnTo>
                    <a:pt x="0" y="1082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2141390"/>
            <a:ext cx="16230600" cy="733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4"/>
              </a:lnSpc>
              <a:spcBef>
                <a:spcPct val="0"/>
              </a:spcBef>
            </a:pPr>
            <a:r>
              <a:rPr lang="en-US" sz="4003" b="1" spc="-116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Stuttering is a difference in speech fluency that may include:</a:t>
            </a:r>
          </a:p>
          <a:p>
            <a:pPr marL="864336" lvl="1" indent="-432168" algn="l">
              <a:lnSpc>
                <a:spcPts val="4804"/>
              </a:lnSpc>
              <a:buFont typeface="Arial"/>
              <a:buChar char="•"/>
            </a:pPr>
            <a:r>
              <a:rPr lang="en-US" sz="4003" spc="-116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Repeating sounds or words (e.g., “b-b-ball”)</a:t>
            </a:r>
          </a:p>
          <a:p>
            <a:pPr marL="864336" lvl="1" indent="-432168" algn="l">
              <a:lnSpc>
                <a:spcPts val="4804"/>
              </a:lnSpc>
              <a:buFont typeface="Arial"/>
              <a:buChar char="•"/>
            </a:pPr>
            <a:r>
              <a:rPr lang="en-US" sz="4003" spc="-116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Prolonging sounds (e.g., “ssssun”)</a:t>
            </a:r>
          </a:p>
          <a:p>
            <a:pPr marL="864336" lvl="1" indent="-432168" algn="l">
              <a:lnSpc>
                <a:spcPts val="4804"/>
              </a:lnSpc>
              <a:buFont typeface="Arial"/>
              <a:buChar char="•"/>
            </a:pPr>
            <a:r>
              <a:rPr lang="en-US" sz="4003" spc="-116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Getting “stuck” or blocked on a word</a:t>
            </a:r>
          </a:p>
          <a:p>
            <a:pPr algn="l">
              <a:lnSpc>
                <a:spcPts val="4804"/>
              </a:lnSpc>
              <a:spcBef>
                <a:spcPct val="0"/>
              </a:spcBef>
            </a:pPr>
            <a:r>
              <a:rPr lang="en-US" sz="4003" b="1" spc="-116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It is:</a:t>
            </a:r>
          </a:p>
          <a:p>
            <a:pPr marL="864336" lvl="1" indent="-432168" algn="l">
              <a:lnSpc>
                <a:spcPts val="4804"/>
              </a:lnSpc>
              <a:buFont typeface="Arial"/>
              <a:buChar char="•"/>
            </a:pPr>
            <a:r>
              <a:rPr lang="en-US" sz="4003" spc="-116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Not caused by anxiety alone</a:t>
            </a:r>
          </a:p>
          <a:p>
            <a:pPr marL="864336" lvl="1" indent="-432168" algn="l">
              <a:lnSpc>
                <a:spcPts val="4804"/>
              </a:lnSpc>
              <a:spcBef>
                <a:spcPct val="0"/>
              </a:spcBef>
              <a:buFont typeface="Arial"/>
              <a:buChar char="•"/>
            </a:pPr>
            <a:r>
              <a:rPr lang="en-US" sz="4003" spc="-116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Not something the child is choosing to do</a:t>
            </a:r>
          </a:p>
          <a:p>
            <a:pPr algn="l">
              <a:lnSpc>
                <a:spcPts val="4804"/>
              </a:lnSpc>
              <a:spcBef>
                <a:spcPct val="0"/>
              </a:spcBef>
            </a:pPr>
            <a:r>
              <a:rPr lang="en-US" sz="4003" b="1" spc="-116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Stuttering can vary depending on:</a:t>
            </a:r>
          </a:p>
          <a:p>
            <a:pPr marL="864336" lvl="1" indent="-432168" algn="l">
              <a:lnSpc>
                <a:spcPts val="4804"/>
              </a:lnSpc>
              <a:buFont typeface="Arial"/>
              <a:buChar char="•"/>
            </a:pPr>
            <a:r>
              <a:rPr lang="en-US" sz="4003" spc="-116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The speaking situation</a:t>
            </a:r>
          </a:p>
          <a:p>
            <a:pPr marL="864336" lvl="1" indent="-432168" algn="l">
              <a:lnSpc>
                <a:spcPts val="4804"/>
              </a:lnSpc>
              <a:spcBef>
                <a:spcPct val="0"/>
              </a:spcBef>
              <a:buFont typeface="Arial"/>
              <a:buChar char="•"/>
            </a:pPr>
            <a:r>
              <a:rPr lang="en-US" sz="4003" spc="-116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The listener</a:t>
            </a:r>
          </a:p>
          <a:p>
            <a:pPr marL="864336" lvl="1" indent="-432168" algn="l">
              <a:lnSpc>
                <a:spcPts val="4804"/>
              </a:lnSpc>
              <a:spcBef>
                <a:spcPct val="0"/>
              </a:spcBef>
              <a:buFont typeface="Arial"/>
              <a:buChar char="•"/>
            </a:pPr>
            <a:r>
              <a:rPr lang="en-US" sz="4003" spc="-116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The child’s emotions</a:t>
            </a:r>
          </a:p>
          <a:p>
            <a:pPr marL="864336" lvl="1" indent="-432168" algn="l">
              <a:lnSpc>
                <a:spcPts val="4804"/>
              </a:lnSpc>
              <a:spcBef>
                <a:spcPct val="0"/>
              </a:spcBef>
              <a:buFont typeface="Arial"/>
              <a:buChar char="•"/>
            </a:pPr>
            <a:r>
              <a:rPr lang="en-US" sz="4003" spc="-116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The complexity of the message</a:t>
            </a:r>
          </a:p>
        </p:txBody>
      </p:sp>
      <p:sp>
        <p:nvSpPr>
          <p:cNvPr id="10" name="Freeform 10"/>
          <p:cNvSpPr/>
          <p:nvPr/>
        </p:nvSpPr>
        <p:spPr>
          <a:xfrm>
            <a:off x="3879634" y="-266700"/>
            <a:ext cx="10528729" cy="2590801"/>
          </a:xfrm>
          <a:custGeom>
            <a:avLst/>
            <a:gdLst/>
            <a:ahLst/>
            <a:cxnLst/>
            <a:rect l="l" t="t" r="r" b="b"/>
            <a:pathLst>
              <a:path w="10528729" h="5589798">
                <a:moveTo>
                  <a:pt x="0" y="0"/>
                </a:moveTo>
                <a:lnTo>
                  <a:pt x="10528728" y="0"/>
                </a:lnTo>
                <a:lnTo>
                  <a:pt x="10528728" y="5589798"/>
                </a:lnTo>
                <a:lnTo>
                  <a:pt x="0" y="5589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4844924" y="413836"/>
            <a:ext cx="8598151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  <a:spcBef>
                <a:spcPct val="0"/>
              </a:spcBef>
            </a:pPr>
            <a:r>
              <a:rPr lang="en-US" sz="5999" b="1" spc="-173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Understanding Stuttering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67151" y="9041732"/>
            <a:ext cx="2292149" cy="812132"/>
            <a:chOff x="0" y="0"/>
            <a:chExt cx="3056198" cy="1082842"/>
          </a:xfrm>
        </p:grpSpPr>
        <p:sp>
          <p:nvSpPr>
            <p:cNvPr id="3" name="Freeform 3"/>
            <p:cNvSpPr/>
            <p:nvPr/>
          </p:nvSpPr>
          <p:spPr>
            <a:xfrm>
              <a:off x="2930155" y="894006"/>
              <a:ext cx="82010" cy="104973"/>
            </a:xfrm>
            <a:custGeom>
              <a:avLst/>
              <a:gdLst/>
              <a:ahLst/>
              <a:cxnLst/>
              <a:rect l="l" t="t" r="r" b="b"/>
              <a:pathLst>
                <a:path w="82010" h="104973">
                  <a:moveTo>
                    <a:pt x="0" y="0"/>
                  </a:moveTo>
                  <a:lnTo>
                    <a:pt x="82010" y="0"/>
                  </a:lnTo>
                  <a:lnTo>
                    <a:pt x="82010" y="104973"/>
                  </a:lnTo>
                  <a:lnTo>
                    <a:pt x="0" y="104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3170"/>
              <a:ext cx="1022013" cy="1069672"/>
            </a:xfrm>
            <a:custGeom>
              <a:avLst/>
              <a:gdLst/>
              <a:ahLst/>
              <a:cxnLst/>
              <a:rect l="l" t="t" r="r" b="b"/>
              <a:pathLst>
                <a:path w="1022013" h="1069672">
                  <a:moveTo>
                    <a:pt x="0" y="0"/>
                  </a:moveTo>
                  <a:lnTo>
                    <a:pt x="1022013" y="0"/>
                  </a:lnTo>
                  <a:lnTo>
                    <a:pt x="1022013" y="1069672"/>
                  </a:lnTo>
                  <a:lnTo>
                    <a:pt x="0" y="1069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992030" y="0"/>
              <a:ext cx="2064168" cy="1082842"/>
            </a:xfrm>
            <a:custGeom>
              <a:avLst/>
              <a:gdLst/>
              <a:ahLst/>
              <a:cxnLst/>
              <a:rect l="l" t="t" r="r" b="b"/>
              <a:pathLst>
                <a:path w="2064168" h="1082842">
                  <a:moveTo>
                    <a:pt x="0" y="0"/>
                  </a:moveTo>
                  <a:lnTo>
                    <a:pt x="2064168" y="0"/>
                  </a:lnTo>
                  <a:lnTo>
                    <a:pt x="2064168" y="1082842"/>
                  </a:lnTo>
                  <a:lnTo>
                    <a:pt x="0" y="1082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2620623"/>
            <a:ext cx="16230600" cy="701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4"/>
              </a:lnSpc>
            </a:pPr>
            <a:r>
              <a:rPr lang="en-US" sz="5503" b="1" spc="-159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Children who stutter benefit most from:</a:t>
            </a:r>
          </a:p>
          <a:p>
            <a:pPr marL="1188178" lvl="1" indent="-594089" algn="l">
              <a:lnSpc>
                <a:spcPts val="6604"/>
              </a:lnSpc>
              <a:buFont typeface="Arial"/>
              <a:buChar char="•"/>
            </a:pPr>
            <a:r>
              <a:rPr lang="en-US" sz="5503" spc="-159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Feeling heard</a:t>
            </a:r>
          </a:p>
          <a:p>
            <a:pPr marL="1188178" lvl="1" indent="-594089" algn="l">
              <a:lnSpc>
                <a:spcPts val="6604"/>
              </a:lnSpc>
              <a:buFont typeface="Arial"/>
              <a:buChar char="•"/>
            </a:pPr>
            <a:r>
              <a:rPr lang="en-US" sz="5503" spc="-159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Feeling accepted</a:t>
            </a:r>
          </a:p>
          <a:p>
            <a:pPr marL="1188178" lvl="1" indent="-594089" algn="l">
              <a:lnSpc>
                <a:spcPts val="6604"/>
              </a:lnSpc>
              <a:buFont typeface="Arial"/>
              <a:buChar char="•"/>
            </a:pPr>
            <a:r>
              <a:rPr lang="en-US" sz="5503" spc="-159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Having time to speak without pressure</a:t>
            </a:r>
          </a:p>
          <a:p>
            <a:pPr algn="l">
              <a:lnSpc>
                <a:spcPts val="6004"/>
              </a:lnSpc>
            </a:pPr>
            <a:endParaRPr lang="en-US" sz="5503" spc="-159" dirty="0">
              <a:solidFill>
                <a:srgbClr val="000000"/>
              </a:solidFill>
              <a:latin typeface="Aristotelica Pro"/>
              <a:ea typeface="Aristotelica Pro"/>
              <a:cs typeface="Aristotelica Pro"/>
              <a:sym typeface="Aristotelica Pro"/>
            </a:endParaRPr>
          </a:p>
          <a:p>
            <a:pPr algn="l">
              <a:lnSpc>
                <a:spcPts val="6004"/>
              </a:lnSpc>
            </a:pPr>
            <a:endParaRPr lang="en-US" sz="5503" spc="-159" dirty="0">
              <a:solidFill>
                <a:srgbClr val="000000"/>
              </a:solidFill>
              <a:latin typeface="Aristotelica Pro"/>
              <a:ea typeface="Aristotelica Pro"/>
              <a:cs typeface="Aristotelica Pro"/>
              <a:sym typeface="Aristotelica Pro"/>
            </a:endParaRPr>
          </a:p>
          <a:p>
            <a:pPr algn="l">
              <a:lnSpc>
                <a:spcPts val="6004"/>
              </a:lnSpc>
            </a:pPr>
            <a:r>
              <a:rPr lang="en-US" sz="5003" b="1" spc="-145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The goal is not to “fix” speech in the moment, but to support confidence and communication.</a:t>
            </a:r>
          </a:p>
          <a:p>
            <a:pPr algn="l">
              <a:lnSpc>
                <a:spcPts val="4804"/>
              </a:lnSpc>
              <a:spcBef>
                <a:spcPct val="0"/>
              </a:spcBef>
            </a:pPr>
            <a:endParaRPr lang="en-US" sz="5003" b="1" spc="-145" dirty="0">
              <a:solidFill>
                <a:srgbClr val="000000"/>
              </a:solidFill>
              <a:latin typeface="Aristotelica Pro Bold"/>
              <a:ea typeface="Aristotelica Pro Bold"/>
              <a:cs typeface="Aristotelica Pro Bold"/>
              <a:sym typeface="Aristotelica Pro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3879635" y="-495300"/>
            <a:ext cx="10528729" cy="3733800"/>
          </a:xfrm>
          <a:custGeom>
            <a:avLst/>
            <a:gdLst/>
            <a:ahLst/>
            <a:cxnLst/>
            <a:rect l="l" t="t" r="r" b="b"/>
            <a:pathLst>
              <a:path w="10528729" h="5589798">
                <a:moveTo>
                  <a:pt x="0" y="0"/>
                </a:moveTo>
                <a:lnTo>
                  <a:pt x="10528728" y="0"/>
                </a:lnTo>
                <a:lnTo>
                  <a:pt x="10528728" y="5589798"/>
                </a:lnTo>
                <a:lnTo>
                  <a:pt x="0" y="5589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5214481" y="-405236"/>
            <a:ext cx="7859036" cy="2464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endParaRPr lang="en-US" sz="5400" b="1" spc="-156" dirty="0">
              <a:solidFill>
                <a:srgbClr val="000000"/>
              </a:solidFill>
              <a:latin typeface="Aristotelica Pro Bold"/>
              <a:ea typeface="Aristotelica Pro Bold"/>
              <a:cs typeface="Aristotelica Pro Bold"/>
              <a:sym typeface="Aristotelica Pro Bold"/>
            </a:endParaRPr>
          </a:p>
          <a:p>
            <a:pPr algn="ctr">
              <a:lnSpc>
                <a:spcPts val="6480"/>
              </a:lnSpc>
            </a:pPr>
            <a:r>
              <a:rPr lang="en-US" sz="5400" b="1" spc="-156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Mindset: </a:t>
            </a:r>
          </a:p>
          <a:p>
            <a:pPr algn="ctr">
              <a:lnSpc>
                <a:spcPts val="6480"/>
              </a:lnSpc>
              <a:spcBef>
                <a:spcPct val="0"/>
              </a:spcBef>
            </a:pPr>
            <a:r>
              <a:rPr lang="en-US" sz="5400" b="1" spc="-156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What Matters Most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67151" y="9041732"/>
            <a:ext cx="2292149" cy="812132"/>
            <a:chOff x="0" y="0"/>
            <a:chExt cx="3056198" cy="1082842"/>
          </a:xfrm>
        </p:grpSpPr>
        <p:sp>
          <p:nvSpPr>
            <p:cNvPr id="3" name="Freeform 3"/>
            <p:cNvSpPr/>
            <p:nvPr/>
          </p:nvSpPr>
          <p:spPr>
            <a:xfrm>
              <a:off x="2930155" y="894006"/>
              <a:ext cx="82010" cy="104973"/>
            </a:xfrm>
            <a:custGeom>
              <a:avLst/>
              <a:gdLst/>
              <a:ahLst/>
              <a:cxnLst/>
              <a:rect l="l" t="t" r="r" b="b"/>
              <a:pathLst>
                <a:path w="82010" h="104973">
                  <a:moveTo>
                    <a:pt x="0" y="0"/>
                  </a:moveTo>
                  <a:lnTo>
                    <a:pt x="82010" y="0"/>
                  </a:lnTo>
                  <a:lnTo>
                    <a:pt x="82010" y="104973"/>
                  </a:lnTo>
                  <a:lnTo>
                    <a:pt x="0" y="104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3170"/>
              <a:ext cx="1022013" cy="1069672"/>
            </a:xfrm>
            <a:custGeom>
              <a:avLst/>
              <a:gdLst/>
              <a:ahLst/>
              <a:cxnLst/>
              <a:rect l="l" t="t" r="r" b="b"/>
              <a:pathLst>
                <a:path w="1022013" h="1069672">
                  <a:moveTo>
                    <a:pt x="0" y="0"/>
                  </a:moveTo>
                  <a:lnTo>
                    <a:pt x="1022013" y="0"/>
                  </a:lnTo>
                  <a:lnTo>
                    <a:pt x="1022013" y="1069672"/>
                  </a:lnTo>
                  <a:lnTo>
                    <a:pt x="0" y="1069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992030" y="0"/>
              <a:ext cx="2064168" cy="1082842"/>
            </a:xfrm>
            <a:custGeom>
              <a:avLst/>
              <a:gdLst/>
              <a:ahLst/>
              <a:cxnLst/>
              <a:rect l="l" t="t" r="r" b="b"/>
              <a:pathLst>
                <a:path w="2064168" h="1082842">
                  <a:moveTo>
                    <a:pt x="0" y="0"/>
                  </a:moveTo>
                  <a:lnTo>
                    <a:pt x="2064168" y="0"/>
                  </a:lnTo>
                  <a:lnTo>
                    <a:pt x="2064168" y="1082842"/>
                  </a:lnTo>
                  <a:lnTo>
                    <a:pt x="0" y="1082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2630412"/>
            <a:ext cx="16230600" cy="656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4"/>
              </a:lnSpc>
            </a:pPr>
            <a:r>
              <a:rPr lang="en-US" sz="4903" b="1" spc="-142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WHAT TO DO</a:t>
            </a:r>
          </a:p>
          <a:p>
            <a:pPr marL="1058641" lvl="1" indent="-529321" algn="l">
              <a:lnSpc>
                <a:spcPts val="5884"/>
              </a:lnSpc>
              <a:buFont typeface="Arial"/>
              <a:buChar char="•"/>
            </a:pPr>
            <a:r>
              <a:rPr lang="en-US" sz="4903" spc="-142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Model slow, relaxed speech</a:t>
            </a:r>
          </a:p>
          <a:p>
            <a:pPr marL="1058641" lvl="1" indent="-529321" algn="l">
              <a:lnSpc>
                <a:spcPts val="5884"/>
              </a:lnSpc>
              <a:buFont typeface="Arial"/>
              <a:buChar char="•"/>
            </a:pPr>
            <a:r>
              <a:rPr lang="en-US" sz="4903" spc="-142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Maintain natural eye contact</a:t>
            </a:r>
          </a:p>
          <a:p>
            <a:pPr marL="1058641" lvl="1" indent="-529321" algn="l">
              <a:lnSpc>
                <a:spcPts val="5884"/>
              </a:lnSpc>
              <a:buFont typeface="Arial"/>
              <a:buChar char="•"/>
            </a:pPr>
            <a:r>
              <a:rPr lang="en-US" sz="4903" spc="-142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Be patient and allow extra time to respond</a:t>
            </a:r>
          </a:p>
          <a:p>
            <a:pPr marL="1058641" lvl="1" indent="-529321" algn="l">
              <a:lnSpc>
                <a:spcPts val="5884"/>
              </a:lnSpc>
              <a:buFont typeface="Arial"/>
              <a:buChar char="•"/>
            </a:pPr>
            <a:r>
              <a:rPr lang="en-US" sz="4903" spc="-142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Focus on what the child is saying, not how they are saying it</a:t>
            </a:r>
          </a:p>
          <a:p>
            <a:pPr marL="1058641" lvl="1" indent="-529321" algn="l">
              <a:lnSpc>
                <a:spcPts val="5884"/>
              </a:lnSpc>
              <a:buFont typeface="Arial"/>
              <a:buChar char="•"/>
            </a:pPr>
            <a:r>
              <a:rPr lang="en-US" sz="4903" spc="-142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Create a calm speaking environment</a:t>
            </a:r>
          </a:p>
          <a:p>
            <a:pPr marL="1058641" lvl="1" indent="-529321" algn="l">
              <a:lnSpc>
                <a:spcPts val="5884"/>
              </a:lnSpc>
              <a:buFont typeface="Arial"/>
              <a:buChar char="•"/>
            </a:pPr>
            <a:r>
              <a:rPr lang="en-US" sz="4903" spc="-142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Praise communication attempts (e.g., “I like how you told me that!”)</a:t>
            </a:r>
          </a:p>
          <a:p>
            <a:pPr algn="l">
              <a:lnSpc>
                <a:spcPts val="4804"/>
              </a:lnSpc>
              <a:spcBef>
                <a:spcPct val="0"/>
              </a:spcBef>
            </a:pPr>
            <a:endParaRPr lang="en-US" sz="4903" spc="-142" dirty="0">
              <a:solidFill>
                <a:srgbClr val="000000"/>
              </a:solidFill>
              <a:latin typeface="Aristotelica Pro"/>
              <a:ea typeface="Aristotelica Pro"/>
              <a:cs typeface="Aristotelica Pro"/>
              <a:sym typeface="Aristotelica Pro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879635" y="-571500"/>
            <a:ext cx="10528729" cy="3962400"/>
          </a:xfrm>
          <a:custGeom>
            <a:avLst/>
            <a:gdLst/>
            <a:ahLst/>
            <a:cxnLst/>
            <a:rect l="l" t="t" r="r" b="b"/>
            <a:pathLst>
              <a:path w="10528729" h="5589798">
                <a:moveTo>
                  <a:pt x="0" y="0"/>
                </a:moveTo>
                <a:lnTo>
                  <a:pt x="10528728" y="0"/>
                </a:lnTo>
                <a:lnTo>
                  <a:pt x="10528728" y="5589798"/>
                </a:lnTo>
                <a:lnTo>
                  <a:pt x="0" y="5589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4709707" y="463487"/>
            <a:ext cx="8868584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5400" b="1" spc="-156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How Parents &amp; Teachers </a:t>
            </a:r>
          </a:p>
          <a:p>
            <a:pPr algn="ctr">
              <a:lnSpc>
                <a:spcPts val="6480"/>
              </a:lnSpc>
              <a:spcBef>
                <a:spcPct val="0"/>
              </a:spcBef>
            </a:pPr>
            <a:r>
              <a:rPr lang="en-US" sz="5400" b="1" spc="-156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Can Help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67151" y="9041732"/>
            <a:ext cx="2292149" cy="812132"/>
            <a:chOff x="0" y="0"/>
            <a:chExt cx="3056198" cy="1082842"/>
          </a:xfrm>
        </p:grpSpPr>
        <p:sp>
          <p:nvSpPr>
            <p:cNvPr id="3" name="Freeform 3"/>
            <p:cNvSpPr/>
            <p:nvPr/>
          </p:nvSpPr>
          <p:spPr>
            <a:xfrm>
              <a:off x="2930155" y="894006"/>
              <a:ext cx="82010" cy="104973"/>
            </a:xfrm>
            <a:custGeom>
              <a:avLst/>
              <a:gdLst/>
              <a:ahLst/>
              <a:cxnLst/>
              <a:rect l="l" t="t" r="r" b="b"/>
              <a:pathLst>
                <a:path w="82010" h="104973">
                  <a:moveTo>
                    <a:pt x="0" y="0"/>
                  </a:moveTo>
                  <a:lnTo>
                    <a:pt x="82010" y="0"/>
                  </a:lnTo>
                  <a:lnTo>
                    <a:pt x="82010" y="104973"/>
                  </a:lnTo>
                  <a:lnTo>
                    <a:pt x="0" y="104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3170"/>
              <a:ext cx="1022013" cy="1069672"/>
            </a:xfrm>
            <a:custGeom>
              <a:avLst/>
              <a:gdLst/>
              <a:ahLst/>
              <a:cxnLst/>
              <a:rect l="l" t="t" r="r" b="b"/>
              <a:pathLst>
                <a:path w="1022013" h="1069672">
                  <a:moveTo>
                    <a:pt x="0" y="0"/>
                  </a:moveTo>
                  <a:lnTo>
                    <a:pt x="1022013" y="0"/>
                  </a:lnTo>
                  <a:lnTo>
                    <a:pt x="1022013" y="1069672"/>
                  </a:lnTo>
                  <a:lnTo>
                    <a:pt x="0" y="1069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992030" y="0"/>
              <a:ext cx="2064168" cy="1082842"/>
            </a:xfrm>
            <a:custGeom>
              <a:avLst/>
              <a:gdLst/>
              <a:ahLst/>
              <a:cxnLst/>
              <a:rect l="l" t="t" r="r" b="b"/>
              <a:pathLst>
                <a:path w="2064168" h="1082842">
                  <a:moveTo>
                    <a:pt x="0" y="0"/>
                  </a:moveTo>
                  <a:lnTo>
                    <a:pt x="2064168" y="0"/>
                  </a:lnTo>
                  <a:lnTo>
                    <a:pt x="2064168" y="1082842"/>
                  </a:lnTo>
                  <a:lnTo>
                    <a:pt x="0" y="1082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3086100"/>
            <a:ext cx="16230600" cy="610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4"/>
              </a:lnSpc>
            </a:pPr>
            <a:r>
              <a:rPr lang="en-US" sz="6003" b="1" spc="-174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WHAT NOT TO DO</a:t>
            </a:r>
          </a:p>
          <a:p>
            <a:pPr marL="1296125" lvl="1" indent="-648063" algn="l">
              <a:lnSpc>
                <a:spcPts val="7204"/>
              </a:lnSpc>
              <a:buFont typeface="Arial"/>
              <a:buChar char="•"/>
            </a:pPr>
            <a:r>
              <a:rPr lang="en-US" sz="6003" spc="-174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Don’t interrupt or finish sentences</a:t>
            </a:r>
          </a:p>
          <a:p>
            <a:pPr marL="1296125" lvl="1" indent="-648063" algn="l">
              <a:lnSpc>
                <a:spcPts val="7204"/>
              </a:lnSpc>
              <a:buFont typeface="Arial"/>
              <a:buChar char="•"/>
            </a:pPr>
            <a:r>
              <a:rPr lang="en-US" sz="6003" spc="-174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Don’t tell the child to “slow down,” “relax,” or “take a breath” during stuttering</a:t>
            </a:r>
          </a:p>
          <a:p>
            <a:pPr marL="1296125" lvl="1" indent="-648063" algn="l">
              <a:lnSpc>
                <a:spcPts val="7204"/>
              </a:lnSpc>
              <a:buFont typeface="Arial"/>
              <a:buChar char="•"/>
            </a:pPr>
            <a:r>
              <a:rPr lang="en-US" sz="6003" spc="-174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Don’t ask them to repeat or “try again”</a:t>
            </a:r>
          </a:p>
          <a:p>
            <a:pPr marL="1296125" lvl="1" indent="-648063" algn="l">
              <a:lnSpc>
                <a:spcPts val="7204"/>
              </a:lnSpc>
              <a:buFont typeface="Arial"/>
              <a:buChar char="•"/>
            </a:pPr>
            <a:r>
              <a:rPr lang="en-US" sz="6003" spc="-174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Don’t show frustration or impatience</a:t>
            </a:r>
          </a:p>
          <a:p>
            <a:pPr algn="l">
              <a:lnSpc>
                <a:spcPts val="4804"/>
              </a:lnSpc>
              <a:spcBef>
                <a:spcPct val="0"/>
              </a:spcBef>
            </a:pPr>
            <a:endParaRPr lang="en-US" sz="6003" spc="-174" dirty="0">
              <a:solidFill>
                <a:srgbClr val="000000"/>
              </a:solidFill>
              <a:latin typeface="Aristotelica Pro"/>
              <a:ea typeface="Aristotelica Pro"/>
              <a:cs typeface="Aristotelica Pro"/>
              <a:sym typeface="Aristotelica Pro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3879635" y="-495300"/>
            <a:ext cx="10528729" cy="3886200"/>
          </a:xfrm>
          <a:custGeom>
            <a:avLst/>
            <a:gdLst/>
            <a:ahLst/>
            <a:cxnLst/>
            <a:rect l="l" t="t" r="r" b="b"/>
            <a:pathLst>
              <a:path w="10528729" h="5589798">
                <a:moveTo>
                  <a:pt x="0" y="0"/>
                </a:moveTo>
                <a:lnTo>
                  <a:pt x="10528728" y="0"/>
                </a:lnTo>
                <a:lnTo>
                  <a:pt x="10528728" y="5589798"/>
                </a:lnTo>
                <a:lnTo>
                  <a:pt x="0" y="5589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709707" y="776036"/>
            <a:ext cx="8868584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5400" b="1" spc="-156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How Parents &amp; Teachers </a:t>
            </a:r>
          </a:p>
          <a:p>
            <a:pPr algn="ctr">
              <a:lnSpc>
                <a:spcPts val="6480"/>
              </a:lnSpc>
              <a:spcBef>
                <a:spcPct val="0"/>
              </a:spcBef>
            </a:pPr>
            <a:r>
              <a:rPr lang="en-US" sz="5400" b="1" spc="-156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Can Help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67151" y="9041732"/>
            <a:ext cx="2292149" cy="812132"/>
            <a:chOff x="0" y="0"/>
            <a:chExt cx="3056198" cy="1082842"/>
          </a:xfrm>
        </p:grpSpPr>
        <p:sp>
          <p:nvSpPr>
            <p:cNvPr id="3" name="Freeform 3"/>
            <p:cNvSpPr/>
            <p:nvPr/>
          </p:nvSpPr>
          <p:spPr>
            <a:xfrm>
              <a:off x="2930155" y="894006"/>
              <a:ext cx="82010" cy="104973"/>
            </a:xfrm>
            <a:custGeom>
              <a:avLst/>
              <a:gdLst/>
              <a:ahLst/>
              <a:cxnLst/>
              <a:rect l="l" t="t" r="r" b="b"/>
              <a:pathLst>
                <a:path w="82010" h="104973">
                  <a:moveTo>
                    <a:pt x="0" y="0"/>
                  </a:moveTo>
                  <a:lnTo>
                    <a:pt x="82010" y="0"/>
                  </a:lnTo>
                  <a:lnTo>
                    <a:pt x="82010" y="104973"/>
                  </a:lnTo>
                  <a:lnTo>
                    <a:pt x="0" y="104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3170"/>
              <a:ext cx="1022013" cy="1069672"/>
            </a:xfrm>
            <a:custGeom>
              <a:avLst/>
              <a:gdLst/>
              <a:ahLst/>
              <a:cxnLst/>
              <a:rect l="l" t="t" r="r" b="b"/>
              <a:pathLst>
                <a:path w="1022013" h="1069672">
                  <a:moveTo>
                    <a:pt x="0" y="0"/>
                  </a:moveTo>
                  <a:lnTo>
                    <a:pt x="1022013" y="0"/>
                  </a:lnTo>
                  <a:lnTo>
                    <a:pt x="1022013" y="1069672"/>
                  </a:lnTo>
                  <a:lnTo>
                    <a:pt x="0" y="1069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992030" y="0"/>
              <a:ext cx="2064168" cy="1082842"/>
            </a:xfrm>
            <a:custGeom>
              <a:avLst/>
              <a:gdLst/>
              <a:ahLst/>
              <a:cxnLst/>
              <a:rect l="l" t="t" r="r" b="b"/>
              <a:pathLst>
                <a:path w="2064168" h="1082842">
                  <a:moveTo>
                    <a:pt x="0" y="0"/>
                  </a:moveTo>
                  <a:lnTo>
                    <a:pt x="2064168" y="0"/>
                  </a:lnTo>
                  <a:lnTo>
                    <a:pt x="2064168" y="1082842"/>
                  </a:lnTo>
                  <a:lnTo>
                    <a:pt x="0" y="1082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970673"/>
            <a:ext cx="16230600" cy="747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4"/>
              </a:lnSpc>
            </a:pPr>
            <a:r>
              <a:rPr lang="en-US" sz="5003" b="1" spc="-145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TEACHERS</a:t>
            </a:r>
          </a:p>
          <a:p>
            <a:pPr marL="1080231" lvl="1" indent="-540115" algn="l">
              <a:lnSpc>
                <a:spcPts val="6004"/>
              </a:lnSpc>
              <a:buFont typeface="Arial"/>
              <a:buChar char="•"/>
            </a:pPr>
            <a:r>
              <a:rPr lang="en-US" sz="5003" spc="-145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Call on students when they are ready</a:t>
            </a:r>
          </a:p>
          <a:p>
            <a:pPr marL="1080231" lvl="1" indent="-540115" algn="l">
              <a:lnSpc>
                <a:spcPts val="6004"/>
              </a:lnSpc>
              <a:buFont typeface="Arial"/>
              <a:buChar char="•"/>
            </a:pPr>
            <a:r>
              <a:rPr lang="en-US" sz="5003" spc="-145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Avoid putting students on the spot</a:t>
            </a:r>
          </a:p>
          <a:p>
            <a:pPr marL="1080231" lvl="1" indent="-540115" algn="l">
              <a:lnSpc>
                <a:spcPts val="6004"/>
              </a:lnSpc>
              <a:buFont typeface="Arial"/>
              <a:buChar char="•"/>
            </a:pPr>
            <a:r>
              <a:rPr lang="en-US" sz="5003" spc="-145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Allow extra time for oral responses</a:t>
            </a:r>
          </a:p>
          <a:p>
            <a:pPr marL="1080231" lvl="1" indent="-540115" algn="l">
              <a:lnSpc>
                <a:spcPts val="6004"/>
              </a:lnSpc>
              <a:buFont typeface="Arial"/>
              <a:buChar char="•"/>
            </a:pPr>
            <a:r>
              <a:rPr lang="en-US" sz="5003" spc="-145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Provide alternatives:</a:t>
            </a:r>
          </a:p>
          <a:p>
            <a:pPr marL="2160462" lvl="2" indent="-720154" algn="l">
              <a:lnSpc>
                <a:spcPts val="6004"/>
              </a:lnSpc>
              <a:buFont typeface="Arial"/>
              <a:buChar char="⚬"/>
            </a:pPr>
            <a:r>
              <a:rPr lang="en-US" sz="5003" spc="-145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Written responses</a:t>
            </a:r>
          </a:p>
          <a:p>
            <a:pPr marL="2160462" lvl="2" indent="-720154" algn="l">
              <a:lnSpc>
                <a:spcPts val="6004"/>
              </a:lnSpc>
              <a:buFont typeface="Arial"/>
              <a:buChar char="⚬"/>
            </a:pPr>
            <a:r>
              <a:rPr lang="en-US" sz="5003" spc="-145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Partner discussions</a:t>
            </a:r>
          </a:p>
          <a:p>
            <a:pPr marL="2160462" lvl="2" indent="-720154" algn="l">
              <a:lnSpc>
                <a:spcPts val="6004"/>
              </a:lnSpc>
              <a:buFont typeface="Arial"/>
              <a:buChar char="⚬"/>
            </a:pPr>
            <a:r>
              <a:rPr lang="en-US" sz="5003" spc="-145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Small group participation</a:t>
            </a:r>
          </a:p>
          <a:p>
            <a:pPr marL="1080231" lvl="1" indent="-540115" algn="l">
              <a:lnSpc>
                <a:spcPts val="6004"/>
              </a:lnSpc>
              <a:buFont typeface="Arial"/>
              <a:buChar char="•"/>
            </a:pPr>
            <a:r>
              <a:rPr lang="en-US" sz="5003" spc="-145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Allow students to finish their thoughts without interruption</a:t>
            </a:r>
          </a:p>
          <a:p>
            <a:pPr algn="l">
              <a:lnSpc>
                <a:spcPts val="4804"/>
              </a:lnSpc>
              <a:spcBef>
                <a:spcPct val="0"/>
              </a:spcBef>
            </a:pPr>
            <a:endParaRPr lang="en-US" sz="5003" spc="-145" dirty="0">
              <a:solidFill>
                <a:srgbClr val="000000"/>
              </a:solidFill>
              <a:latin typeface="Aristotelica Pro"/>
              <a:ea typeface="Aristotelica Pro"/>
              <a:cs typeface="Aristotelica Pro"/>
              <a:sym typeface="Aristotelica Pro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3879634" y="14654"/>
            <a:ext cx="10528729" cy="2286000"/>
          </a:xfrm>
          <a:custGeom>
            <a:avLst/>
            <a:gdLst/>
            <a:ahLst/>
            <a:cxnLst/>
            <a:rect l="l" t="t" r="r" b="b"/>
            <a:pathLst>
              <a:path w="10528729" h="5589798">
                <a:moveTo>
                  <a:pt x="0" y="0"/>
                </a:moveTo>
                <a:lnTo>
                  <a:pt x="10528728" y="0"/>
                </a:lnTo>
                <a:lnTo>
                  <a:pt x="10528728" y="5589798"/>
                </a:lnTo>
                <a:lnTo>
                  <a:pt x="0" y="5589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709706" y="705216"/>
            <a:ext cx="8868584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  <a:spcBef>
                <a:spcPct val="0"/>
              </a:spcBef>
            </a:pPr>
            <a:r>
              <a:rPr lang="en-US" sz="5999" b="1" spc="-173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Communication Strategies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67151" y="9041732"/>
            <a:ext cx="2292149" cy="812132"/>
            <a:chOff x="0" y="0"/>
            <a:chExt cx="3056198" cy="1082842"/>
          </a:xfrm>
        </p:grpSpPr>
        <p:sp>
          <p:nvSpPr>
            <p:cNvPr id="3" name="Freeform 3"/>
            <p:cNvSpPr/>
            <p:nvPr/>
          </p:nvSpPr>
          <p:spPr>
            <a:xfrm>
              <a:off x="2930155" y="894006"/>
              <a:ext cx="82010" cy="104973"/>
            </a:xfrm>
            <a:custGeom>
              <a:avLst/>
              <a:gdLst/>
              <a:ahLst/>
              <a:cxnLst/>
              <a:rect l="l" t="t" r="r" b="b"/>
              <a:pathLst>
                <a:path w="82010" h="104973">
                  <a:moveTo>
                    <a:pt x="0" y="0"/>
                  </a:moveTo>
                  <a:lnTo>
                    <a:pt x="82010" y="0"/>
                  </a:lnTo>
                  <a:lnTo>
                    <a:pt x="82010" y="104973"/>
                  </a:lnTo>
                  <a:lnTo>
                    <a:pt x="0" y="104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3170"/>
              <a:ext cx="1022013" cy="1069672"/>
            </a:xfrm>
            <a:custGeom>
              <a:avLst/>
              <a:gdLst/>
              <a:ahLst/>
              <a:cxnLst/>
              <a:rect l="l" t="t" r="r" b="b"/>
              <a:pathLst>
                <a:path w="1022013" h="1069672">
                  <a:moveTo>
                    <a:pt x="0" y="0"/>
                  </a:moveTo>
                  <a:lnTo>
                    <a:pt x="1022013" y="0"/>
                  </a:lnTo>
                  <a:lnTo>
                    <a:pt x="1022013" y="1069672"/>
                  </a:lnTo>
                  <a:lnTo>
                    <a:pt x="0" y="1069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992030" y="0"/>
              <a:ext cx="2064168" cy="1082842"/>
            </a:xfrm>
            <a:custGeom>
              <a:avLst/>
              <a:gdLst/>
              <a:ahLst/>
              <a:cxnLst/>
              <a:rect l="l" t="t" r="r" b="b"/>
              <a:pathLst>
                <a:path w="2064168" h="1082842">
                  <a:moveTo>
                    <a:pt x="0" y="0"/>
                  </a:moveTo>
                  <a:lnTo>
                    <a:pt x="2064168" y="0"/>
                  </a:lnTo>
                  <a:lnTo>
                    <a:pt x="2064168" y="1082842"/>
                  </a:lnTo>
                  <a:lnTo>
                    <a:pt x="0" y="1082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9392" y="2661653"/>
            <a:ext cx="16230600" cy="701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4"/>
              </a:lnSpc>
            </a:pPr>
            <a:r>
              <a:rPr lang="en-US" sz="6003" b="1" spc="-174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PARENTS</a:t>
            </a:r>
          </a:p>
          <a:p>
            <a:pPr marL="1296125" lvl="1" indent="-648063" algn="l">
              <a:lnSpc>
                <a:spcPts val="7204"/>
              </a:lnSpc>
              <a:buFont typeface="Arial"/>
              <a:buChar char="•"/>
            </a:pPr>
            <a:r>
              <a:rPr lang="en-US" sz="6003" spc="-174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Set aside dedicated, distraction-free talk time</a:t>
            </a:r>
          </a:p>
          <a:p>
            <a:pPr marL="1296125" lvl="1" indent="-648063" algn="l">
              <a:lnSpc>
                <a:spcPts val="7204"/>
              </a:lnSpc>
              <a:buFont typeface="Arial"/>
              <a:buChar char="•"/>
            </a:pPr>
            <a:r>
              <a:rPr lang="en-US" sz="6003" spc="-174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Avoid rushing conversations</a:t>
            </a:r>
          </a:p>
          <a:p>
            <a:pPr marL="1296125" lvl="1" indent="-648063" algn="l">
              <a:lnSpc>
                <a:spcPts val="7204"/>
              </a:lnSpc>
              <a:buFont typeface="Arial"/>
              <a:buChar char="•"/>
            </a:pPr>
            <a:r>
              <a:rPr lang="en-US" sz="6003" spc="-174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Encourage storytelling without correcting speech</a:t>
            </a:r>
          </a:p>
          <a:p>
            <a:pPr marL="1296125" lvl="1" indent="-648063" algn="l">
              <a:lnSpc>
                <a:spcPts val="7204"/>
              </a:lnSpc>
              <a:buFont typeface="Arial"/>
              <a:buChar char="•"/>
            </a:pPr>
            <a:r>
              <a:rPr lang="en-US" sz="6003" spc="-174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Listen actively and respond to content rather than fluency</a:t>
            </a:r>
          </a:p>
          <a:p>
            <a:pPr algn="l">
              <a:lnSpc>
                <a:spcPts val="4804"/>
              </a:lnSpc>
              <a:spcBef>
                <a:spcPct val="0"/>
              </a:spcBef>
            </a:pPr>
            <a:endParaRPr lang="en-US" sz="6003" spc="-174" dirty="0">
              <a:solidFill>
                <a:srgbClr val="000000"/>
              </a:solidFill>
              <a:latin typeface="Aristotelica Pro"/>
              <a:ea typeface="Aristotelica Pro"/>
              <a:cs typeface="Aristotelica Pro"/>
              <a:sym typeface="Aristotelica Pro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3879635" y="190500"/>
            <a:ext cx="10528729" cy="2667000"/>
          </a:xfrm>
          <a:custGeom>
            <a:avLst/>
            <a:gdLst/>
            <a:ahLst/>
            <a:cxnLst/>
            <a:rect l="l" t="t" r="r" b="b"/>
            <a:pathLst>
              <a:path w="10528729" h="5589798">
                <a:moveTo>
                  <a:pt x="0" y="0"/>
                </a:moveTo>
                <a:lnTo>
                  <a:pt x="10528728" y="0"/>
                </a:lnTo>
                <a:lnTo>
                  <a:pt x="10528728" y="5589798"/>
                </a:lnTo>
                <a:lnTo>
                  <a:pt x="0" y="5589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4709707" y="1071562"/>
            <a:ext cx="8868584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  <a:spcBef>
                <a:spcPct val="0"/>
              </a:spcBef>
            </a:pPr>
            <a:r>
              <a:rPr lang="en-US" sz="5999" b="1" spc="-173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Communication Strategies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67151" y="9041732"/>
            <a:ext cx="2292149" cy="812132"/>
            <a:chOff x="0" y="0"/>
            <a:chExt cx="3056198" cy="1082842"/>
          </a:xfrm>
        </p:grpSpPr>
        <p:sp>
          <p:nvSpPr>
            <p:cNvPr id="3" name="Freeform 3"/>
            <p:cNvSpPr/>
            <p:nvPr/>
          </p:nvSpPr>
          <p:spPr>
            <a:xfrm>
              <a:off x="2930155" y="894006"/>
              <a:ext cx="82010" cy="104973"/>
            </a:xfrm>
            <a:custGeom>
              <a:avLst/>
              <a:gdLst/>
              <a:ahLst/>
              <a:cxnLst/>
              <a:rect l="l" t="t" r="r" b="b"/>
              <a:pathLst>
                <a:path w="82010" h="104973">
                  <a:moveTo>
                    <a:pt x="0" y="0"/>
                  </a:moveTo>
                  <a:lnTo>
                    <a:pt x="82010" y="0"/>
                  </a:lnTo>
                  <a:lnTo>
                    <a:pt x="82010" y="104973"/>
                  </a:lnTo>
                  <a:lnTo>
                    <a:pt x="0" y="104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3170"/>
              <a:ext cx="1022013" cy="1069672"/>
            </a:xfrm>
            <a:custGeom>
              <a:avLst/>
              <a:gdLst/>
              <a:ahLst/>
              <a:cxnLst/>
              <a:rect l="l" t="t" r="r" b="b"/>
              <a:pathLst>
                <a:path w="1022013" h="1069672">
                  <a:moveTo>
                    <a:pt x="0" y="0"/>
                  </a:moveTo>
                  <a:lnTo>
                    <a:pt x="1022013" y="0"/>
                  </a:lnTo>
                  <a:lnTo>
                    <a:pt x="1022013" y="1069672"/>
                  </a:lnTo>
                  <a:lnTo>
                    <a:pt x="0" y="1069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992030" y="0"/>
              <a:ext cx="2064168" cy="1082842"/>
            </a:xfrm>
            <a:custGeom>
              <a:avLst/>
              <a:gdLst/>
              <a:ahLst/>
              <a:cxnLst/>
              <a:rect l="l" t="t" r="r" b="b"/>
              <a:pathLst>
                <a:path w="2064168" h="1082842">
                  <a:moveTo>
                    <a:pt x="0" y="0"/>
                  </a:moveTo>
                  <a:lnTo>
                    <a:pt x="2064168" y="0"/>
                  </a:lnTo>
                  <a:lnTo>
                    <a:pt x="2064168" y="1082842"/>
                  </a:lnTo>
                  <a:lnTo>
                    <a:pt x="0" y="1082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34562" y="2582523"/>
            <a:ext cx="16230600" cy="705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4"/>
              </a:lnSpc>
            </a:pPr>
            <a:r>
              <a:rPr lang="en-US" sz="5503" b="1" spc="-159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When a child stutters:</a:t>
            </a:r>
          </a:p>
          <a:p>
            <a:pPr marL="1188178" lvl="1" indent="-594089" algn="l">
              <a:lnSpc>
                <a:spcPts val="6604"/>
              </a:lnSpc>
              <a:buFont typeface="Arial"/>
              <a:buChar char="•"/>
            </a:pPr>
            <a:r>
              <a:rPr lang="en-US" sz="5503" spc="-159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Stay calm and neutral</a:t>
            </a:r>
          </a:p>
          <a:p>
            <a:pPr marL="1188178" lvl="1" indent="-594089" algn="l">
              <a:lnSpc>
                <a:spcPts val="6604"/>
              </a:lnSpc>
              <a:buFont typeface="Arial"/>
              <a:buChar char="•"/>
            </a:pPr>
            <a:r>
              <a:rPr lang="en-US" sz="5503" spc="-159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Maintain eye contact</a:t>
            </a:r>
          </a:p>
          <a:p>
            <a:pPr marL="1188178" lvl="1" indent="-594089" algn="l">
              <a:lnSpc>
                <a:spcPts val="6604"/>
              </a:lnSpc>
              <a:buFont typeface="Arial"/>
              <a:buChar char="•"/>
            </a:pPr>
            <a:r>
              <a:rPr lang="en-US" sz="5503" spc="-159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Wait patiently</a:t>
            </a:r>
          </a:p>
          <a:p>
            <a:pPr marL="1188178" lvl="1" indent="-594089" algn="l">
              <a:lnSpc>
                <a:spcPts val="6604"/>
              </a:lnSpc>
              <a:buFont typeface="Arial"/>
              <a:buChar char="•"/>
            </a:pPr>
            <a:r>
              <a:rPr lang="en-US" sz="5503" spc="-159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Respond to the message, not the stutter</a:t>
            </a:r>
          </a:p>
          <a:p>
            <a:pPr algn="l">
              <a:lnSpc>
                <a:spcPts val="5644"/>
              </a:lnSpc>
            </a:pPr>
            <a:endParaRPr lang="en-US" sz="5503" spc="-159" dirty="0">
              <a:solidFill>
                <a:srgbClr val="000000"/>
              </a:solidFill>
              <a:latin typeface="Aristotelica Pro"/>
              <a:ea typeface="Aristotelica Pro"/>
              <a:cs typeface="Aristotelica Pro"/>
              <a:sym typeface="Aristotelica Pro"/>
            </a:endParaRPr>
          </a:p>
          <a:p>
            <a:pPr algn="l">
              <a:lnSpc>
                <a:spcPts val="5644"/>
              </a:lnSpc>
            </a:pPr>
            <a:r>
              <a:rPr lang="en-US" sz="4703" b="1" spc="-136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Example:</a:t>
            </a:r>
          </a:p>
          <a:p>
            <a:pPr marL="1015462" lvl="1" indent="-507731" algn="l">
              <a:lnSpc>
                <a:spcPts val="5644"/>
              </a:lnSpc>
              <a:buFont typeface="Arial"/>
              <a:buChar char="•"/>
            </a:pPr>
            <a:r>
              <a:rPr lang="en-US" sz="4703" spc="-136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Child: “I w-w-went to the p-p-park…”</a:t>
            </a:r>
          </a:p>
          <a:p>
            <a:pPr marL="1015462" lvl="1" indent="-507731" algn="l">
              <a:lnSpc>
                <a:spcPts val="5644"/>
              </a:lnSpc>
              <a:spcBef>
                <a:spcPct val="0"/>
              </a:spcBef>
              <a:buFont typeface="Arial"/>
              <a:buChar char="•"/>
            </a:pPr>
            <a:r>
              <a:rPr lang="en-US" sz="4703" spc="-136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Adult: “Oh nice! What did you do at the park?”</a:t>
            </a:r>
          </a:p>
        </p:txBody>
      </p:sp>
      <p:sp>
        <p:nvSpPr>
          <p:cNvPr id="9" name="Freeform 9"/>
          <p:cNvSpPr/>
          <p:nvPr/>
        </p:nvSpPr>
        <p:spPr>
          <a:xfrm>
            <a:off x="3879635" y="-303850"/>
            <a:ext cx="10528729" cy="2788307"/>
          </a:xfrm>
          <a:custGeom>
            <a:avLst/>
            <a:gdLst/>
            <a:ahLst/>
            <a:cxnLst/>
            <a:rect l="l" t="t" r="r" b="b"/>
            <a:pathLst>
              <a:path w="10528729" h="5589798">
                <a:moveTo>
                  <a:pt x="0" y="0"/>
                </a:moveTo>
                <a:lnTo>
                  <a:pt x="10528728" y="0"/>
                </a:lnTo>
                <a:lnTo>
                  <a:pt x="10528728" y="5589798"/>
                </a:lnTo>
                <a:lnTo>
                  <a:pt x="0" y="5589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709707" y="-623127"/>
            <a:ext cx="8868584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endParaRPr lang="en-US" sz="5500" b="1" spc="-159" dirty="0">
              <a:solidFill>
                <a:srgbClr val="000000"/>
              </a:solidFill>
              <a:latin typeface="Aristotelica Pro Bold"/>
              <a:ea typeface="Aristotelica Pro Bold"/>
              <a:cs typeface="Aristotelica Pro Bold"/>
              <a:sym typeface="Aristotelica Pro Bold"/>
            </a:endParaRPr>
          </a:p>
          <a:p>
            <a:pPr algn="ctr">
              <a:lnSpc>
                <a:spcPts val="6600"/>
              </a:lnSpc>
            </a:pPr>
            <a:r>
              <a:rPr lang="en-US" sz="5500" b="1" spc="-159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Responding to </a:t>
            </a:r>
          </a:p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5500" b="1" spc="-159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Stuttering Moments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67151" y="9041732"/>
            <a:ext cx="2292149" cy="812132"/>
            <a:chOff x="0" y="0"/>
            <a:chExt cx="3056198" cy="1082842"/>
          </a:xfrm>
        </p:grpSpPr>
        <p:sp>
          <p:nvSpPr>
            <p:cNvPr id="3" name="Freeform 3"/>
            <p:cNvSpPr/>
            <p:nvPr/>
          </p:nvSpPr>
          <p:spPr>
            <a:xfrm>
              <a:off x="2930155" y="894006"/>
              <a:ext cx="82010" cy="104973"/>
            </a:xfrm>
            <a:custGeom>
              <a:avLst/>
              <a:gdLst/>
              <a:ahLst/>
              <a:cxnLst/>
              <a:rect l="l" t="t" r="r" b="b"/>
              <a:pathLst>
                <a:path w="82010" h="104973">
                  <a:moveTo>
                    <a:pt x="0" y="0"/>
                  </a:moveTo>
                  <a:lnTo>
                    <a:pt x="82010" y="0"/>
                  </a:lnTo>
                  <a:lnTo>
                    <a:pt x="82010" y="104973"/>
                  </a:lnTo>
                  <a:lnTo>
                    <a:pt x="0" y="104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3170"/>
              <a:ext cx="1022013" cy="1069672"/>
            </a:xfrm>
            <a:custGeom>
              <a:avLst/>
              <a:gdLst/>
              <a:ahLst/>
              <a:cxnLst/>
              <a:rect l="l" t="t" r="r" b="b"/>
              <a:pathLst>
                <a:path w="1022013" h="1069672">
                  <a:moveTo>
                    <a:pt x="0" y="0"/>
                  </a:moveTo>
                  <a:lnTo>
                    <a:pt x="1022013" y="0"/>
                  </a:lnTo>
                  <a:lnTo>
                    <a:pt x="1022013" y="1069672"/>
                  </a:lnTo>
                  <a:lnTo>
                    <a:pt x="0" y="1069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992030" y="0"/>
              <a:ext cx="2064168" cy="1082842"/>
            </a:xfrm>
            <a:custGeom>
              <a:avLst/>
              <a:gdLst/>
              <a:ahLst/>
              <a:cxnLst/>
              <a:rect l="l" t="t" r="r" b="b"/>
              <a:pathLst>
                <a:path w="2064168" h="1082842">
                  <a:moveTo>
                    <a:pt x="0" y="0"/>
                  </a:moveTo>
                  <a:lnTo>
                    <a:pt x="2064168" y="0"/>
                  </a:lnTo>
                  <a:lnTo>
                    <a:pt x="2064168" y="1082842"/>
                  </a:lnTo>
                  <a:lnTo>
                    <a:pt x="0" y="1082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2385531"/>
            <a:ext cx="16230600" cy="747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4"/>
              </a:lnSpc>
            </a:pPr>
            <a:r>
              <a:rPr lang="en-US" sz="5503" b="1" spc="-159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Help the student:</a:t>
            </a:r>
          </a:p>
          <a:p>
            <a:pPr marL="1188178" lvl="1" indent="-594089" algn="l">
              <a:lnSpc>
                <a:spcPts val="6604"/>
              </a:lnSpc>
              <a:buFont typeface="Arial"/>
              <a:buChar char="•"/>
            </a:pPr>
            <a:r>
              <a:rPr lang="en-US" sz="5503" spc="-159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Understand that stuttering is okay</a:t>
            </a:r>
          </a:p>
          <a:p>
            <a:pPr marL="1188178" lvl="1" indent="-594089" algn="l">
              <a:lnSpc>
                <a:spcPts val="6604"/>
              </a:lnSpc>
              <a:buFont typeface="Arial"/>
              <a:buChar char="•"/>
            </a:pPr>
            <a:r>
              <a:rPr lang="en-US" sz="5503" spc="-159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Feel comfortable talking about their speech (</a:t>
            </a:r>
            <a:r>
              <a:rPr lang="en-US" sz="5503" u="sng" spc="-159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if they choose)</a:t>
            </a:r>
          </a:p>
          <a:p>
            <a:pPr marL="1188178" lvl="1" indent="-594089" algn="l">
              <a:lnSpc>
                <a:spcPts val="6604"/>
              </a:lnSpc>
              <a:buFont typeface="Arial"/>
              <a:buChar char="•"/>
            </a:pPr>
            <a:r>
              <a:rPr lang="en-US" sz="5503" spc="-159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Use simple self-advocacy phrases:</a:t>
            </a:r>
          </a:p>
          <a:p>
            <a:pPr marL="2376356" lvl="2" indent="-792119" algn="l">
              <a:lnSpc>
                <a:spcPts val="6604"/>
              </a:lnSpc>
              <a:buFont typeface="Arial"/>
              <a:buChar char="⚬"/>
            </a:pPr>
            <a:r>
              <a:rPr lang="en-US" sz="5503" spc="-159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“I stutter sometimes.”</a:t>
            </a:r>
          </a:p>
          <a:p>
            <a:pPr marL="2376356" lvl="2" indent="-792119" algn="l">
              <a:lnSpc>
                <a:spcPts val="6604"/>
              </a:lnSpc>
              <a:buFont typeface="Arial"/>
              <a:buChar char="⚬"/>
            </a:pPr>
            <a:r>
              <a:rPr lang="en-US" sz="5503" spc="-159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“Please give me a moment.”</a:t>
            </a:r>
          </a:p>
          <a:p>
            <a:pPr algn="l">
              <a:lnSpc>
                <a:spcPts val="6604"/>
              </a:lnSpc>
            </a:pPr>
            <a:endParaRPr lang="en-US" sz="5503" spc="-159" dirty="0">
              <a:solidFill>
                <a:srgbClr val="000000"/>
              </a:solidFill>
              <a:latin typeface="Aristotelica Pro"/>
              <a:ea typeface="Aristotelica Pro"/>
              <a:cs typeface="Aristotelica Pro"/>
              <a:sym typeface="Aristotelica Pro"/>
            </a:endParaRPr>
          </a:p>
          <a:p>
            <a:pPr algn="l">
              <a:lnSpc>
                <a:spcPts val="6004"/>
              </a:lnSpc>
              <a:spcBef>
                <a:spcPct val="0"/>
              </a:spcBef>
            </a:pPr>
            <a:r>
              <a:rPr lang="en-US" sz="5003" b="1" spc="-145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Avoid forcing disclosure—keep it student-led.</a:t>
            </a:r>
          </a:p>
        </p:txBody>
      </p:sp>
      <p:sp>
        <p:nvSpPr>
          <p:cNvPr id="9" name="Freeform 9"/>
          <p:cNvSpPr/>
          <p:nvPr/>
        </p:nvSpPr>
        <p:spPr>
          <a:xfrm>
            <a:off x="3879635" y="-266700"/>
            <a:ext cx="10528729" cy="3200401"/>
          </a:xfrm>
          <a:custGeom>
            <a:avLst/>
            <a:gdLst/>
            <a:ahLst/>
            <a:cxnLst/>
            <a:rect l="l" t="t" r="r" b="b"/>
            <a:pathLst>
              <a:path w="10528729" h="5589798">
                <a:moveTo>
                  <a:pt x="0" y="0"/>
                </a:moveTo>
                <a:lnTo>
                  <a:pt x="10528728" y="0"/>
                </a:lnTo>
                <a:lnTo>
                  <a:pt x="10528728" y="5589798"/>
                </a:lnTo>
                <a:lnTo>
                  <a:pt x="0" y="5589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729628" y="509587"/>
            <a:ext cx="8828742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5400" b="1" spc="-156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Building Confidence </a:t>
            </a:r>
          </a:p>
          <a:p>
            <a:pPr algn="ctr">
              <a:lnSpc>
                <a:spcPts val="6480"/>
              </a:lnSpc>
              <a:spcBef>
                <a:spcPct val="0"/>
              </a:spcBef>
            </a:pPr>
            <a:r>
              <a:rPr lang="en-US" sz="5400" b="1" spc="-156" dirty="0">
                <a:solidFill>
                  <a:srgbClr val="00000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&amp; Self-Advocacy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742</Words>
  <Application>Microsoft Macintosh PowerPoint</Application>
  <PresentationFormat>Custom</PresentationFormat>
  <Paragraphs>141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Cerebri</vt:lpstr>
      <vt:lpstr>Arial</vt:lpstr>
      <vt:lpstr>Aristotelica Pro Bold</vt:lpstr>
      <vt:lpstr>Calibri</vt:lpstr>
      <vt:lpstr>Cerebri Bold</vt:lpstr>
      <vt:lpstr>Aristotelica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STARS Parent/Teachers 4/8/26</dc:title>
  <cp:lastModifiedBy>Nicole Silva (Raydeus)</cp:lastModifiedBy>
  <cp:revision>4</cp:revision>
  <dcterms:created xsi:type="dcterms:W3CDTF">2006-08-16T00:00:00Z</dcterms:created>
  <dcterms:modified xsi:type="dcterms:W3CDTF">2026-06-02T20:03:46Z</dcterms:modified>
  <dc:identifier>DAHGIsBuFFI</dc:identifier>
</cp:coreProperties>
</file>